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cade Gamer" panose="020B0604020202020204" charset="0"/>
      <p:regular r:id="rId15"/>
    </p:embeddedFont>
    <p:embeddedFont>
      <p:font typeface="Bungee Shade" panose="020B0604020202020204" charset="0"/>
      <p:regular r:id="rId16"/>
    </p:embeddedFont>
    <p:embeddedFont>
      <p:font typeface="DejaVu Serif" panose="020B0604020202020204" charset="0"/>
      <p:regular r:id="rId17"/>
    </p:embeddedFont>
    <p:embeddedFont>
      <p:font typeface="DejaVu Serif Bold" panose="020B0604020202020204" charset="0"/>
      <p:regular r:id="rId18"/>
    </p:embeddedFont>
    <p:embeddedFont>
      <p:font typeface="DejaVu Serif Italics" panose="020B0604020202020204" charset="0"/>
      <p:regular r:id="rId19"/>
    </p:embeddedFont>
  </p:embeddedFontLst>
  <p:defaultTextStyle>
    <a:defPPr>
      <a:defRPr lang="en-US"/>
    </a:defPPr>
    <a:lvl1pPr marL="0" algn="l" defTabSz="914144" rtl="0" eaLnBrk="1" latinLnBrk="0" hangingPunct="1">
      <a:defRPr sz="1800" kern="1200">
        <a:solidFill>
          <a:schemeClr val="tx1"/>
        </a:solidFill>
        <a:latin typeface="+mn-lt"/>
        <a:ea typeface="+mn-ea"/>
        <a:cs typeface="+mn-cs"/>
      </a:defRPr>
    </a:lvl1pPr>
    <a:lvl2pPr marL="457074" algn="l" defTabSz="914144" rtl="0" eaLnBrk="1" latinLnBrk="0" hangingPunct="1">
      <a:defRPr sz="1800" kern="1200">
        <a:solidFill>
          <a:schemeClr val="tx1"/>
        </a:solidFill>
        <a:latin typeface="+mn-lt"/>
        <a:ea typeface="+mn-ea"/>
        <a:cs typeface="+mn-cs"/>
      </a:defRPr>
    </a:lvl2pPr>
    <a:lvl3pPr marL="914144" algn="l" defTabSz="914144" rtl="0" eaLnBrk="1" latinLnBrk="0" hangingPunct="1">
      <a:defRPr sz="1800" kern="1200">
        <a:solidFill>
          <a:schemeClr val="tx1"/>
        </a:solidFill>
        <a:latin typeface="+mn-lt"/>
        <a:ea typeface="+mn-ea"/>
        <a:cs typeface="+mn-cs"/>
      </a:defRPr>
    </a:lvl3pPr>
    <a:lvl4pPr marL="1371216" algn="l" defTabSz="914144" rtl="0" eaLnBrk="1" latinLnBrk="0" hangingPunct="1">
      <a:defRPr sz="1800" kern="1200">
        <a:solidFill>
          <a:schemeClr val="tx1"/>
        </a:solidFill>
        <a:latin typeface="+mn-lt"/>
        <a:ea typeface="+mn-ea"/>
        <a:cs typeface="+mn-cs"/>
      </a:defRPr>
    </a:lvl4pPr>
    <a:lvl5pPr marL="1828286" algn="l" defTabSz="914144" rtl="0" eaLnBrk="1" latinLnBrk="0" hangingPunct="1">
      <a:defRPr sz="1800" kern="1200">
        <a:solidFill>
          <a:schemeClr val="tx1"/>
        </a:solidFill>
        <a:latin typeface="+mn-lt"/>
        <a:ea typeface="+mn-ea"/>
        <a:cs typeface="+mn-cs"/>
      </a:defRPr>
    </a:lvl5pPr>
    <a:lvl6pPr marL="2285360" algn="l" defTabSz="914144" rtl="0" eaLnBrk="1" latinLnBrk="0" hangingPunct="1">
      <a:defRPr sz="1800" kern="1200">
        <a:solidFill>
          <a:schemeClr val="tx1"/>
        </a:solidFill>
        <a:latin typeface="+mn-lt"/>
        <a:ea typeface="+mn-ea"/>
        <a:cs typeface="+mn-cs"/>
      </a:defRPr>
    </a:lvl6pPr>
    <a:lvl7pPr marL="2742430" algn="l" defTabSz="914144" rtl="0" eaLnBrk="1" latinLnBrk="0" hangingPunct="1">
      <a:defRPr sz="1800" kern="1200">
        <a:solidFill>
          <a:schemeClr val="tx1"/>
        </a:solidFill>
        <a:latin typeface="+mn-lt"/>
        <a:ea typeface="+mn-ea"/>
        <a:cs typeface="+mn-cs"/>
      </a:defRPr>
    </a:lvl7pPr>
    <a:lvl8pPr marL="3199503" algn="l" defTabSz="914144" rtl="0" eaLnBrk="1" latinLnBrk="0" hangingPunct="1">
      <a:defRPr sz="1800" kern="1200">
        <a:solidFill>
          <a:schemeClr val="tx1"/>
        </a:solidFill>
        <a:latin typeface="+mn-lt"/>
        <a:ea typeface="+mn-ea"/>
        <a:cs typeface="+mn-cs"/>
      </a:defRPr>
    </a:lvl8pPr>
    <a:lvl9pPr marL="3656574" algn="l" defTabSz="91414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1136CC-9973-FF2B-8AC1-AF4B7342ED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2FEFE16-D725-EE54-81E3-4507A87F0C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34723F-2F71-409C-AE2B-A1780AB2565A}" type="datetimeFigureOut">
              <a:rPr lang="en-US" smtClean="0"/>
              <a:t>2/3/2024</a:t>
            </a:fld>
            <a:endParaRPr lang="en-US"/>
          </a:p>
        </p:txBody>
      </p:sp>
      <p:sp>
        <p:nvSpPr>
          <p:cNvPr id="4" name="Footer Placeholder 3">
            <a:extLst>
              <a:ext uri="{FF2B5EF4-FFF2-40B4-BE49-F238E27FC236}">
                <a16:creationId xmlns:a16="http://schemas.microsoft.com/office/drawing/2014/main" id="{E8AB7950-128D-8931-236B-E7BF294A7F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BFB367-046E-FB71-86E4-5F012BB76D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0F65B-61BB-47A0-9B1C-BB7ADB785336}" type="slidenum">
              <a:rPr lang="en-US" smtClean="0"/>
              <a:t>‹#›</a:t>
            </a:fld>
            <a:endParaRPr lang="en-US"/>
          </a:p>
        </p:txBody>
      </p:sp>
    </p:spTree>
    <p:extLst>
      <p:ext uri="{BB962C8B-B14F-4D97-AF65-F5344CB8AC3E}">
        <p14:creationId xmlns:p14="http://schemas.microsoft.com/office/powerpoint/2010/main" val="4277807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C6E2B-3849-4C47-8F28-2ACBFF44E9C1}" type="datetimeFigureOut">
              <a:rPr lang="en-US" smtClean="0"/>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19F9E-7B31-4295-913C-121C1EDAB875}" type="slidenum">
              <a:rPr lang="en-US" smtClean="0"/>
              <a:t>‹#›</a:t>
            </a:fld>
            <a:endParaRPr lang="en-US"/>
          </a:p>
        </p:txBody>
      </p:sp>
    </p:spTree>
    <p:extLst>
      <p:ext uri="{BB962C8B-B14F-4D97-AF65-F5344CB8AC3E}">
        <p14:creationId xmlns:p14="http://schemas.microsoft.com/office/powerpoint/2010/main" val="3580047867"/>
      </p:ext>
    </p:extLst>
  </p:cSld>
  <p:clrMap bg1="lt1" tx1="dk1" bg2="lt2" tx2="dk2" accent1="accent1" accent2="accent2" accent3="accent3" accent4="accent4" accent5="accent5" accent6="accent6" hlink="hlink" folHlink="folHlink"/>
  <p:notesStyle>
    <a:lvl1pPr marL="0" algn="l" defTabSz="914144" rtl="0" eaLnBrk="1" latinLnBrk="0" hangingPunct="1">
      <a:defRPr sz="1200" kern="1200">
        <a:solidFill>
          <a:schemeClr val="tx1"/>
        </a:solidFill>
        <a:latin typeface="+mn-lt"/>
        <a:ea typeface="+mn-ea"/>
        <a:cs typeface="+mn-cs"/>
      </a:defRPr>
    </a:lvl1pPr>
    <a:lvl2pPr marL="457074" algn="l" defTabSz="914144" rtl="0" eaLnBrk="1" latinLnBrk="0" hangingPunct="1">
      <a:defRPr sz="1200" kern="1200">
        <a:solidFill>
          <a:schemeClr val="tx1"/>
        </a:solidFill>
        <a:latin typeface="+mn-lt"/>
        <a:ea typeface="+mn-ea"/>
        <a:cs typeface="+mn-cs"/>
      </a:defRPr>
    </a:lvl2pPr>
    <a:lvl3pPr marL="914144" algn="l" defTabSz="914144" rtl="0" eaLnBrk="1" latinLnBrk="0" hangingPunct="1">
      <a:defRPr sz="1200" kern="1200">
        <a:solidFill>
          <a:schemeClr val="tx1"/>
        </a:solidFill>
        <a:latin typeface="+mn-lt"/>
        <a:ea typeface="+mn-ea"/>
        <a:cs typeface="+mn-cs"/>
      </a:defRPr>
    </a:lvl3pPr>
    <a:lvl4pPr marL="1371216" algn="l" defTabSz="914144" rtl="0" eaLnBrk="1" latinLnBrk="0" hangingPunct="1">
      <a:defRPr sz="1200" kern="1200">
        <a:solidFill>
          <a:schemeClr val="tx1"/>
        </a:solidFill>
        <a:latin typeface="+mn-lt"/>
        <a:ea typeface="+mn-ea"/>
        <a:cs typeface="+mn-cs"/>
      </a:defRPr>
    </a:lvl4pPr>
    <a:lvl5pPr marL="1828286" algn="l" defTabSz="914144" rtl="0" eaLnBrk="1" latinLnBrk="0" hangingPunct="1">
      <a:defRPr sz="1200" kern="1200">
        <a:solidFill>
          <a:schemeClr val="tx1"/>
        </a:solidFill>
        <a:latin typeface="+mn-lt"/>
        <a:ea typeface="+mn-ea"/>
        <a:cs typeface="+mn-cs"/>
      </a:defRPr>
    </a:lvl5pPr>
    <a:lvl6pPr marL="2285360" algn="l" defTabSz="914144" rtl="0" eaLnBrk="1" latinLnBrk="0" hangingPunct="1">
      <a:defRPr sz="1200" kern="1200">
        <a:solidFill>
          <a:schemeClr val="tx1"/>
        </a:solidFill>
        <a:latin typeface="+mn-lt"/>
        <a:ea typeface="+mn-ea"/>
        <a:cs typeface="+mn-cs"/>
      </a:defRPr>
    </a:lvl6pPr>
    <a:lvl7pPr marL="2742430" algn="l" defTabSz="914144" rtl="0" eaLnBrk="1" latinLnBrk="0" hangingPunct="1">
      <a:defRPr sz="1200" kern="1200">
        <a:solidFill>
          <a:schemeClr val="tx1"/>
        </a:solidFill>
        <a:latin typeface="+mn-lt"/>
        <a:ea typeface="+mn-ea"/>
        <a:cs typeface="+mn-cs"/>
      </a:defRPr>
    </a:lvl7pPr>
    <a:lvl8pPr marL="3199503" algn="l" defTabSz="914144" rtl="0" eaLnBrk="1" latinLnBrk="0" hangingPunct="1">
      <a:defRPr sz="1200" kern="1200">
        <a:solidFill>
          <a:schemeClr val="tx1"/>
        </a:solidFill>
        <a:latin typeface="+mn-lt"/>
        <a:ea typeface="+mn-ea"/>
        <a:cs typeface="+mn-cs"/>
      </a:defRPr>
    </a:lvl8pPr>
    <a:lvl9pPr marL="3656574" algn="l" defTabSz="91414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19F9E-7B31-4295-913C-121C1EDAB875}" type="slidenum">
              <a:rPr lang="en-US" smtClean="0"/>
              <a:t>1</a:t>
            </a:fld>
            <a:endParaRPr lang="en-US"/>
          </a:p>
        </p:txBody>
      </p:sp>
    </p:spTree>
    <p:extLst>
      <p:ext uri="{BB962C8B-B14F-4D97-AF65-F5344CB8AC3E}">
        <p14:creationId xmlns:p14="http://schemas.microsoft.com/office/powerpoint/2010/main" val="72850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5" y="2130425"/>
            <a:ext cx="7772400" cy="1470026"/>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195" indent="0" algn="ctr">
              <a:buNone/>
              <a:defRPr>
                <a:solidFill>
                  <a:schemeClr val="tx1">
                    <a:tint val="75000"/>
                  </a:schemeClr>
                </a:solidFill>
              </a:defRPr>
            </a:lvl2pPr>
            <a:lvl3pPr marL="914388" indent="0" algn="ctr">
              <a:buNone/>
              <a:defRPr>
                <a:solidFill>
                  <a:schemeClr val="tx1">
                    <a:tint val="75000"/>
                  </a:schemeClr>
                </a:solidFill>
              </a:defRPr>
            </a:lvl3pPr>
            <a:lvl4pPr marL="1371583" indent="0" algn="ctr">
              <a:buNone/>
              <a:defRPr>
                <a:solidFill>
                  <a:schemeClr val="tx1">
                    <a:tint val="75000"/>
                  </a:schemeClr>
                </a:solidFill>
              </a:defRPr>
            </a:lvl4pPr>
            <a:lvl5pPr marL="1828777" indent="0" algn="ctr">
              <a:buNone/>
              <a:defRPr>
                <a:solidFill>
                  <a:schemeClr val="tx1">
                    <a:tint val="75000"/>
                  </a:schemeClr>
                </a:solidFill>
              </a:defRPr>
            </a:lvl5pPr>
            <a:lvl6pPr marL="2285972" indent="0" algn="ctr">
              <a:buNone/>
              <a:defRPr>
                <a:solidFill>
                  <a:schemeClr val="tx1">
                    <a:tint val="75000"/>
                  </a:schemeClr>
                </a:solidFill>
              </a:defRPr>
            </a:lvl6pPr>
            <a:lvl7pPr marL="2743165" indent="0" algn="ctr">
              <a:buNone/>
              <a:defRPr>
                <a:solidFill>
                  <a:schemeClr val="tx1">
                    <a:tint val="75000"/>
                  </a:schemeClr>
                </a:solidFill>
              </a:defRPr>
            </a:lvl7pPr>
            <a:lvl8pPr marL="3200360" indent="0" algn="ctr">
              <a:buNone/>
              <a:defRPr>
                <a:solidFill>
                  <a:schemeClr val="tx1">
                    <a:tint val="75000"/>
                  </a:schemeClr>
                </a:solidFill>
              </a:defRPr>
            </a:lvl8pPr>
            <a:lvl9pPr marL="365755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4" y="274639"/>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39"/>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5" y="2906715"/>
            <a:ext cx="7772400" cy="1500188"/>
          </a:xfrm>
        </p:spPr>
        <p:txBody>
          <a:bodyPr anchor="b"/>
          <a:lstStyle>
            <a:lvl1pPr marL="0" indent="0">
              <a:buNone/>
              <a:defRPr sz="2000">
                <a:solidFill>
                  <a:schemeClr val="tx1">
                    <a:tint val="75000"/>
                  </a:schemeClr>
                </a:solidFill>
              </a:defRPr>
            </a:lvl1pPr>
            <a:lvl2pPr marL="457195" indent="0">
              <a:buNone/>
              <a:defRPr sz="1801">
                <a:solidFill>
                  <a:schemeClr val="tx1">
                    <a:tint val="75000"/>
                  </a:schemeClr>
                </a:solidFill>
              </a:defRPr>
            </a:lvl2pPr>
            <a:lvl3pPr marL="914388" indent="0">
              <a:buNone/>
              <a:defRPr sz="1600">
                <a:solidFill>
                  <a:schemeClr val="tx1">
                    <a:tint val="75000"/>
                  </a:schemeClr>
                </a:solidFill>
              </a:defRPr>
            </a:lvl3pPr>
            <a:lvl4pPr marL="1371583" indent="0">
              <a:buNone/>
              <a:defRPr sz="1401">
                <a:solidFill>
                  <a:schemeClr val="tx1">
                    <a:tint val="75000"/>
                  </a:schemeClr>
                </a:solidFill>
              </a:defRPr>
            </a:lvl4pPr>
            <a:lvl5pPr marL="1828777" indent="0">
              <a:buNone/>
              <a:defRPr sz="1401">
                <a:solidFill>
                  <a:schemeClr val="tx1">
                    <a:tint val="75000"/>
                  </a:schemeClr>
                </a:solidFill>
              </a:defRPr>
            </a:lvl5pPr>
            <a:lvl6pPr marL="2285972" indent="0">
              <a:buNone/>
              <a:defRPr sz="1401">
                <a:solidFill>
                  <a:schemeClr val="tx1">
                    <a:tint val="75000"/>
                  </a:schemeClr>
                </a:solidFill>
              </a:defRPr>
            </a:lvl6pPr>
            <a:lvl7pPr marL="2743165" indent="0">
              <a:buNone/>
              <a:defRPr sz="1401">
                <a:solidFill>
                  <a:schemeClr val="tx1">
                    <a:tint val="75000"/>
                  </a:schemeClr>
                </a:solidFill>
              </a:defRPr>
            </a:lvl7pPr>
            <a:lvl8pPr marL="3200360" indent="0">
              <a:buNone/>
              <a:defRPr sz="1401">
                <a:solidFill>
                  <a:schemeClr val="tx1">
                    <a:tint val="75000"/>
                  </a:schemeClr>
                </a:solidFill>
              </a:defRPr>
            </a:lvl8pPr>
            <a:lvl9pPr marL="3657555"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7" y="1600201"/>
            <a:ext cx="4038600" cy="4525964"/>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7" y="1600201"/>
            <a:ext cx="4038600" cy="4525964"/>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4" y="1535115"/>
            <a:ext cx="4040189" cy="63976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4" y="2174876"/>
            <a:ext cx="404018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5"/>
            <a:ext cx="4041773" cy="63976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6"/>
            <a:ext cx="404177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050"/>
            <a:ext cx="300831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6"/>
            <a:ext cx="511175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435106"/>
            <a:ext cx="3008312" cy="4691063"/>
          </a:xfrm>
        </p:spPr>
        <p:txBody>
          <a:bodyPr/>
          <a:lstStyle>
            <a:lvl1pPr marL="0" indent="0">
              <a:buNone/>
              <a:defRPr sz="1401"/>
            </a:lvl1pPr>
            <a:lvl2pPr marL="457195" indent="0">
              <a:buNone/>
              <a:defRPr sz="1200"/>
            </a:lvl2pPr>
            <a:lvl3pPr marL="914388" indent="0">
              <a:buNone/>
              <a:defRPr sz="1001"/>
            </a:lvl3pPr>
            <a:lvl4pPr marL="1371583" indent="0">
              <a:buNone/>
              <a:defRPr sz="900"/>
            </a:lvl4pPr>
            <a:lvl5pPr marL="1828777" indent="0">
              <a:buNone/>
              <a:defRPr sz="900"/>
            </a:lvl5pPr>
            <a:lvl6pPr marL="2285972" indent="0">
              <a:buNone/>
              <a:defRPr sz="900"/>
            </a:lvl6pPr>
            <a:lvl7pPr marL="2743165" indent="0">
              <a:buNone/>
              <a:defRPr sz="900"/>
            </a:lvl7pPr>
            <a:lvl8pPr marL="3200360" indent="0">
              <a:buNone/>
              <a:defRPr sz="900"/>
            </a:lvl8pPr>
            <a:lvl9pPr marL="365755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91" y="612776"/>
            <a:ext cx="5486400" cy="4114800"/>
          </a:xfrm>
        </p:spPr>
        <p:txBody>
          <a:bodyPr/>
          <a:lstStyle>
            <a:lvl1pPr marL="0" indent="0">
              <a:buNone/>
              <a:defRPr sz="3200"/>
            </a:lvl1pPr>
            <a:lvl2pPr marL="457195" indent="0">
              <a:buNone/>
              <a:defRPr sz="2800"/>
            </a:lvl2pPr>
            <a:lvl3pPr marL="914388" indent="0">
              <a:buNone/>
              <a:defRPr sz="2400"/>
            </a:lvl3pPr>
            <a:lvl4pPr marL="1371583" indent="0">
              <a:buNone/>
              <a:defRPr sz="2000"/>
            </a:lvl4pPr>
            <a:lvl5pPr marL="1828777" indent="0">
              <a:buNone/>
              <a:defRPr sz="2000"/>
            </a:lvl5pPr>
            <a:lvl6pPr marL="2285972" indent="0">
              <a:buNone/>
              <a:defRPr sz="2000"/>
            </a:lvl6pPr>
            <a:lvl7pPr marL="2743165" indent="0">
              <a:buNone/>
              <a:defRPr sz="2000"/>
            </a:lvl7pPr>
            <a:lvl8pPr marL="3200360" indent="0">
              <a:buNone/>
              <a:defRPr sz="2000"/>
            </a:lvl8pPr>
            <a:lvl9pPr marL="3657555" indent="0">
              <a:buNone/>
              <a:defRPr sz="2000"/>
            </a:lvl9pPr>
          </a:lstStyle>
          <a:p>
            <a:endParaRPr lang="en-US"/>
          </a:p>
        </p:txBody>
      </p:sp>
      <p:sp>
        <p:nvSpPr>
          <p:cNvPr id="4" name="Text Placeholder 3"/>
          <p:cNvSpPr>
            <a:spLocks noGrp="1"/>
          </p:cNvSpPr>
          <p:nvPr>
            <p:ph type="body" sz="half" idx="2"/>
          </p:nvPr>
        </p:nvSpPr>
        <p:spPr>
          <a:xfrm>
            <a:off x="1792291" y="5367345"/>
            <a:ext cx="5486400" cy="804863"/>
          </a:xfrm>
        </p:spPr>
        <p:txBody>
          <a:bodyPr/>
          <a:lstStyle>
            <a:lvl1pPr marL="0" indent="0">
              <a:buNone/>
              <a:defRPr sz="1401"/>
            </a:lvl1pPr>
            <a:lvl2pPr marL="457195" indent="0">
              <a:buNone/>
              <a:defRPr sz="1200"/>
            </a:lvl2pPr>
            <a:lvl3pPr marL="914388" indent="0">
              <a:buNone/>
              <a:defRPr sz="1001"/>
            </a:lvl3pPr>
            <a:lvl4pPr marL="1371583" indent="0">
              <a:buNone/>
              <a:defRPr sz="900"/>
            </a:lvl4pPr>
            <a:lvl5pPr marL="1828777" indent="0">
              <a:buNone/>
              <a:defRPr sz="900"/>
            </a:lvl5pPr>
            <a:lvl6pPr marL="2285972" indent="0">
              <a:buNone/>
              <a:defRPr sz="900"/>
            </a:lvl6pPr>
            <a:lvl7pPr marL="2743165" indent="0">
              <a:buNone/>
              <a:defRPr sz="900"/>
            </a:lvl7pPr>
            <a:lvl8pPr marL="3200360" indent="0">
              <a:buNone/>
              <a:defRPr sz="900"/>
            </a:lvl8pPr>
            <a:lvl9pPr marL="365755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2/3/2024</a:t>
            </a:fld>
            <a:endParaRPr lang="en-US"/>
          </a:p>
        </p:txBody>
      </p:sp>
      <p:sp>
        <p:nvSpPr>
          <p:cNvPr id="5" name="Footer Placeholder 4"/>
          <p:cNvSpPr>
            <a:spLocks noGrp="1"/>
          </p:cNvSpPr>
          <p:nvPr>
            <p:ph type="ftr" sz="quarter" idx="3"/>
          </p:nvPr>
        </p:nvSpPr>
        <p:spPr>
          <a:xfrm>
            <a:off x="3124205" y="6356352"/>
            <a:ext cx="28956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88" rtl="0" eaLnBrk="1" latinLnBrk="0" hangingPunct="1">
        <a:spcBef>
          <a:spcPct val="0"/>
        </a:spcBef>
        <a:buNone/>
        <a:defRPr sz="4400" kern="1200">
          <a:solidFill>
            <a:schemeClr val="tx1"/>
          </a:solidFill>
          <a:latin typeface="+mj-lt"/>
          <a:ea typeface="+mj-ea"/>
          <a:cs typeface="+mj-cs"/>
        </a:defRPr>
      </a:lvl1pPr>
    </p:titleStyle>
    <p:bodyStyle>
      <a:lvl1pPr marL="342895" indent="-342895" algn="l" defTabSz="91438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41" indent="-285748" algn="l" defTabSz="91438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85" indent="-228597" algn="l" defTabSz="91438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8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75"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68"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7"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3"/>
            <a:stretch>
              <a:fillRect/>
            </a:stretch>
          </a:blipFill>
        </p:spPr>
        <p:txBody>
          <a:bodyPr/>
          <a:lstStyle/>
          <a:p>
            <a:endParaRPr lang="en-US" sz="1801"/>
          </a:p>
        </p:txBody>
      </p:sp>
      <p:grpSp>
        <p:nvGrpSpPr>
          <p:cNvPr id="3" name="Group 3"/>
          <p:cNvGrpSpPr/>
          <p:nvPr/>
        </p:nvGrpSpPr>
        <p:grpSpPr>
          <a:xfrm>
            <a:off x="1219204" y="838201"/>
            <a:ext cx="16158215" cy="8438804"/>
            <a:chOff x="0" y="0"/>
            <a:chExt cx="5894560" cy="3078499"/>
          </a:xfrm>
        </p:grpSpPr>
        <p:sp>
          <p:nvSpPr>
            <p:cNvPr id="4" name="Freeform 4"/>
            <p:cNvSpPr/>
            <p:nvPr/>
          </p:nvSpPr>
          <p:spPr>
            <a:xfrm>
              <a:off x="0" y="0"/>
              <a:ext cx="5894560" cy="3078499"/>
            </a:xfrm>
            <a:custGeom>
              <a:avLst/>
              <a:gdLst/>
              <a:ahLst/>
              <a:cxnLst/>
              <a:rect l="l" t="t" r="r" b="b"/>
              <a:pathLst>
                <a:path w="5894560" h="3078499">
                  <a:moveTo>
                    <a:pt x="5770100" y="3078499"/>
                  </a:moveTo>
                  <a:lnTo>
                    <a:pt x="124460" y="3078499"/>
                  </a:lnTo>
                  <a:cubicBezTo>
                    <a:pt x="55880" y="3078499"/>
                    <a:pt x="0" y="3022619"/>
                    <a:pt x="0" y="2954038"/>
                  </a:cubicBezTo>
                  <a:lnTo>
                    <a:pt x="0" y="124460"/>
                  </a:lnTo>
                  <a:cubicBezTo>
                    <a:pt x="0" y="55880"/>
                    <a:pt x="55880" y="0"/>
                    <a:pt x="124460" y="0"/>
                  </a:cubicBezTo>
                  <a:lnTo>
                    <a:pt x="5770101" y="0"/>
                  </a:lnTo>
                  <a:cubicBezTo>
                    <a:pt x="5838680" y="0"/>
                    <a:pt x="5894560" y="55880"/>
                    <a:pt x="5894560" y="124460"/>
                  </a:cubicBezTo>
                  <a:lnTo>
                    <a:pt x="5894560" y="2954039"/>
                  </a:lnTo>
                  <a:cubicBezTo>
                    <a:pt x="5894560" y="3022619"/>
                    <a:pt x="5838680" y="3078499"/>
                    <a:pt x="5770101" y="3078499"/>
                  </a:cubicBezTo>
                  <a:close/>
                </a:path>
              </a:pathLst>
            </a:custGeom>
            <a:solidFill>
              <a:srgbClr val="B475C6"/>
            </a:solidFill>
          </p:spPr>
          <p:txBody>
            <a:bodyPr/>
            <a:lstStyle/>
            <a:p>
              <a:endParaRPr lang="en-US" sz="1801"/>
            </a:p>
          </p:txBody>
        </p:sp>
      </p:grpSp>
      <p:grpSp>
        <p:nvGrpSpPr>
          <p:cNvPr id="5" name="Group 5"/>
          <p:cNvGrpSpPr/>
          <p:nvPr/>
        </p:nvGrpSpPr>
        <p:grpSpPr>
          <a:xfrm>
            <a:off x="1028702" y="597242"/>
            <a:ext cx="16158215" cy="8489262"/>
            <a:chOff x="0" y="0"/>
            <a:chExt cx="5894560" cy="3096906"/>
          </a:xfrm>
        </p:grpSpPr>
        <p:sp>
          <p:nvSpPr>
            <p:cNvPr id="6" name="Freeform 6"/>
            <p:cNvSpPr/>
            <p:nvPr/>
          </p:nvSpPr>
          <p:spPr>
            <a:xfrm>
              <a:off x="0" y="0"/>
              <a:ext cx="5894560" cy="3096906"/>
            </a:xfrm>
            <a:custGeom>
              <a:avLst/>
              <a:gdLst/>
              <a:ahLst/>
              <a:cxnLst/>
              <a:rect l="l" t="t" r="r" b="b"/>
              <a:pathLst>
                <a:path w="5894560" h="3096906">
                  <a:moveTo>
                    <a:pt x="5770100" y="3096906"/>
                  </a:moveTo>
                  <a:lnTo>
                    <a:pt x="124460" y="3096906"/>
                  </a:lnTo>
                  <a:cubicBezTo>
                    <a:pt x="55880" y="3096906"/>
                    <a:pt x="0" y="3041026"/>
                    <a:pt x="0" y="2972446"/>
                  </a:cubicBezTo>
                  <a:lnTo>
                    <a:pt x="0" y="124460"/>
                  </a:lnTo>
                  <a:cubicBezTo>
                    <a:pt x="0" y="55880"/>
                    <a:pt x="55880" y="0"/>
                    <a:pt x="124460" y="0"/>
                  </a:cubicBezTo>
                  <a:lnTo>
                    <a:pt x="5770101" y="0"/>
                  </a:lnTo>
                  <a:cubicBezTo>
                    <a:pt x="5838680" y="0"/>
                    <a:pt x="5894560" y="55880"/>
                    <a:pt x="5894560" y="124460"/>
                  </a:cubicBezTo>
                  <a:lnTo>
                    <a:pt x="5894560" y="2972446"/>
                  </a:lnTo>
                  <a:cubicBezTo>
                    <a:pt x="5894560" y="3041026"/>
                    <a:pt x="5838680" y="3096906"/>
                    <a:pt x="5770101" y="3096906"/>
                  </a:cubicBezTo>
                  <a:close/>
                </a:path>
              </a:pathLst>
            </a:custGeom>
            <a:solidFill>
              <a:srgbClr val="FFFFFF"/>
            </a:solidFill>
          </p:spPr>
          <p:txBody>
            <a:bodyPr/>
            <a:lstStyle/>
            <a:p>
              <a:endParaRPr lang="en-US" sz="1801" dirty="0"/>
            </a:p>
          </p:txBody>
        </p:sp>
      </p:grpSp>
      <p:sp>
        <p:nvSpPr>
          <p:cNvPr id="7" name="Freeform 7"/>
          <p:cNvSpPr/>
          <p:nvPr/>
        </p:nvSpPr>
        <p:spPr>
          <a:xfrm rot="-1505796">
            <a:off x="13213178" y="7874954"/>
            <a:ext cx="2727831" cy="1651577"/>
          </a:xfrm>
          <a:custGeom>
            <a:avLst/>
            <a:gdLst/>
            <a:ahLst/>
            <a:cxnLst/>
            <a:rect l="l" t="t" r="r" b="b"/>
            <a:pathLst>
              <a:path w="2727830" h="1651577">
                <a:moveTo>
                  <a:pt x="0" y="0"/>
                </a:moveTo>
                <a:lnTo>
                  <a:pt x="2727830" y="0"/>
                </a:lnTo>
                <a:lnTo>
                  <a:pt x="2727830" y="1651577"/>
                </a:lnTo>
                <a:lnTo>
                  <a:pt x="0" y="1651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801"/>
          </a:p>
        </p:txBody>
      </p:sp>
      <p:sp>
        <p:nvSpPr>
          <p:cNvPr id="8" name="Freeform 8"/>
          <p:cNvSpPr/>
          <p:nvPr/>
        </p:nvSpPr>
        <p:spPr>
          <a:xfrm rot="1516186">
            <a:off x="626520" y="2179681"/>
            <a:ext cx="1711877" cy="2033547"/>
          </a:xfrm>
          <a:custGeom>
            <a:avLst/>
            <a:gdLst/>
            <a:ahLst/>
            <a:cxnLst/>
            <a:rect l="l" t="t" r="r" b="b"/>
            <a:pathLst>
              <a:path w="1711877" h="2033547">
                <a:moveTo>
                  <a:pt x="0" y="0"/>
                </a:moveTo>
                <a:lnTo>
                  <a:pt x="1711877" y="0"/>
                </a:lnTo>
                <a:lnTo>
                  <a:pt x="1711877" y="2033547"/>
                </a:lnTo>
                <a:lnTo>
                  <a:pt x="0" y="2033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801"/>
          </a:p>
        </p:txBody>
      </p:sp>
      <p:sp>
        <p:nvSpPr>
          <p:cNvPr id="9" name="Freeform 9"/>
          <p:cNvSpPr/>
          <p:nvPr/>
        </p:nvSpPr>
        <p:spPr>
          <a:xfrm>
            <a:off x="16043467" y="3370033"/>
            <a:ext cx="1856412" cy="1610016"/>
          </a:xfrm>
          <a:custGeom>
            <a:avLst/>
            <a:gdLst/>
            <a:ahLst/>
            <a:cxnLst/>
            <a:rect l="l" t="t" r="r" b="b"/>
            <a:pathLst>
              <a:path w="1856412" h="1610016">
                <a:moveTo>
                  <a:pt x="0" y="0"/>
                </a:moveTo>
                <a:lnTo>
                  <a:pt x="1856412" y="0"/>
                </a:lnTo>
                <a:lnTo>
                  <a:pt x="1856412" y="1610016"/>
                </a:lnTo>
                <a:lnTo>
                  <a:pt x="0" y="1610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801"/>
          </a:p>
        </p:txBody>
      </p:sp>
      <p:sp>
        <p:nvSpPr>
          <p:cNvPr id="10" name="Freeform 10"/>
          <p:cNvSpPr/>
          <p:nvPr/>
        </p:nvSpPr>
        <p:spPr>
          <a:xfrm>
            <a:off x="3023375" y="7631158"/>
            <a:ext cx="1717161" cy="1833861"/>
          </a:xfrm>
          <a:custGeom>
            <a:avLst/>
            <a:gdLst/>
            <a:ahLst/>
            <a:cxnLst/>
            <a:rect l="l" t="t" r="r" b="b"/>
            <a:pathLst>
              <a:path w="1717161" h="1833861">
                <a:moveTo>
                  <a:pt x="0" y="0"/>
                </a:moveTo>
                <a:lnTo>
                  <a:pt x="1717161" y="0"/>
                </a:lnTo>
                <a:lnTo>
                  <a:pt x="1717161" y="1833860"/>
                </a:lnTo>
                <a:lnTo>
                  <a:pt x="0" y="18338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801"/>
          </a:p>
        </p:txBody>
      </p:sp>
      <p:sp>
        <p:nvSpPr>
          <p:cNvPr id="11" name="TextBox 11"/>
          <p:cNvSpPr txBox="1"/>
          <p:nvPr/>
        </p:nvSpPr>
        <p:spPr>
          <a:xfrm>
            <a:off x="3509585" y="3360510"/>
            <a:ext cx="10949090" cy="2103204"/>
          </a:xfrm>
          <a:prstGeom prst="rect">
            <a:avLst/>
          </a:prstGeom>
        </p:spPr>
        <p:txBody>
          <a:bodyPr lIns="0" tIns="0" rIns="0" bIns="0" rtlCol="0" anchor="t">
            <a:spAutoFit/>
          </a:bodyPr>
          <a:lstStyle/>
          <a:p>
            <a:pPr algn="ctr">
              <a:lnSpc>
                <a:spcPts val="8002"/>
              </a:lnSpc>
            </a:pPr>
            <a:r>
              <a:rPr lang="en-US" sz="8002" spc="480">
                <a:solidFill>
                  <a:srgbClr val="000000"/>
                </a:solidFill>
                <a:latin typeface="Bungee Shade"/>
              </a:rPr>
              <a:t>DUNGEONS AND WITCHERS</a:t>
            </a:r>
          </a:p>
        </p:txBody>
      </p:sp>
      <p:grpSp>
        <p:nvGrpSpPr>
          <p:cNvPr id="12" name="Group 12"/>
          <p:cNvGrpSpPr/>
          <p:nvPr/>
        </p:nvGrpSpPr>
        <p:grpSpPr>
          <a:xfrm>
            <a:off x="6997895" y="748343"/>
            <a:ext cx="403310" cy="40331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5" name="Group 15"/>
          <p:cNvGrpSpPr/>
          <p:nvPr/>
        </p:nvGrpSpPr>
        <p:grpSpPr>
          <a:xfrm>
            <a:off x="7759895" y="748343"/>
            <a:ext cx="403310" cy="4033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8" name="Group 18"/>
          <p:cNvGrpSpPr/>
          <p:nvPr/>
        </p:nvGrpSpPr>
        <p:grpSpPr>
          <a:xfrm>
            <a:off x="8525156" y="748343"/>
            <a:ext cx="403310" cy="40331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1" name="Group 21"/>
          <p:cNvGrpSpPr/>
          <p:nvPr/>
        </p:nvGrpSpPr>
        <p:grpSpPr>
          <a:xfrm>
            <a:off x="9287156" y="748343"/>
            <a:ext cx="403310" cy="40331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4" name="Group 24"/>
          <p:cNvGrpSpPr/>
          <p:nvPr/>
        </p:nvGrpSpPr>
        <p:grpSpPr>
          <a:xfrm>
            <a:off x="10052416" y="748343"/>
            <a:ext cx="403310" cy="4033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7" name="Group 27"/>
          <p:cNvGrpSpPr/>
          <p:nvPr/>
        </p:nvGrpSpPr>
        <p:grpSpPr>
          <a:xfrm>
            <a:off x="10814416" y="748343"/>
            <a:ext cx="403310" cy="40331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0" name="Group 30"/>
          <p:cNvGrpSpPr/>
          <p:nvPr/>
        </p:nvGrpSpPr>
        <p:grpSpPr>
          <a:xfrm rot="-5400000">
            <a:off x="6825172" y="493767"/>
            <a:ext cx="748756" cy="296444"/>
            <a:chOff x="0" y="0"/>
            <a:chExt cx="1026475" cy="406400"/>
          </a:xfrm>
        </p:grpSpPr>
        <p:sp>
          <p:nvSpPr>
            <p:cNvPr id="31" name="Freeform 31"/>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2" name="TextBox 32"/>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sp>
        <p:nvSpPr>
          <p:cNvPr id="33" name="TextBox 33"/>
          <p:cNvSpPr txBox="1"/>
          <p:nvPr/>
        </p:nvSpPr>
        <p:spPr>
          <a:xfrm>
            <a:off x="4805412" y="1387722"/>
            <a:ext cx="8677180" cy="829201"/>
          </a:xfrm>
          <a:prstGeom prst="rect">
            <a:avLst/>
          </a:prstGeom>
        </p:spPr>
        <p:txBody>
          <a:bodyPr lIns="0" tIns="0" rIns="0" bIns="0" rtlCol="0" anchor="t">
            <a:spAutoFit/>
          </a:bodyPr>
          <a:lstStyle/>
          <a:p>
            <a:pPr algn="ctr">
              <a:lnSpc>
                <a:spcPts val="7001"/>
              </a:lnSpc>
            </a:pPr>
            <a:r>
              <a:rPr lang="en-US" sz="5001">
                <a:solidFill>
                  <a:srgbClr val="000000"/>
                </a:solidFill>
                <a:latin typeface="DejaVu Serif"/>
              </a:rPr>
              <a:t>Đồ án tốt nghiệp</a:t>
            </a:r>
          </a:p>
        </p:txBody>
      </p:sp>
      <p:grpSp>
        <p:nvGrpSpPr>
          <p:cNvPr id="34" name="Group 34"/>
          <p:cNvGrpSpPr/>
          <p:nvPr/>
        </p:nvGrpSpPr>
        <p:grpSpPr>
          <a:xfrm rot="-5400000">
            <a:off x="7587172" y="530599"/>
            <a:ext cx="748756" cy="296444"/>
            <a:chOff x="0" y="0"/>
            <a:chExt cx="1026475" cy="406400"/>
          </a:xfrm>
        </p:grpSpPr>
        <p:sp>
          <p:nvSpPr>
            <p:cNvPr id="35" name="Freeform 35"/>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6" name="TextBox 36"/>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grpSp>
        <p:nvGrpSpPr>
          <p:cNvPr id="37" name="Group 37"/>
          <p:cNvGrpSpPr/>
          <p:nvPr/>
        </p:nvGrpSpPr>
        <p:grpSpPr>
          <a:xfrm rot="-5400000">
            <a:off x="8346626" y="530599"/>
            <a:ext cx="748756" cy="296444"/>
            <a:chOff x="0" y="0"/>
            <a:chExt cx="1026475" cy="406400"/>
          </a:xfrm>
        </p:grpSpPr>
        <p:sp>
          <p:nvSpPr>
            <p:cNvPr id="38" name="Freeform 38"/>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9" name="TextBox 39"/>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grpSp>
        <p:nvGrpSpPr>
          <p:cNvPr id="40" name="Group 40"/>
          <p:cNvGrpSpPr/>
          <p:nvPr/>
        </p:nvGrpSpPr>
        <p:grpSpPr>
          <a:xfrm rot="-5400000">
            <a:off x="9114433" y="530599"/>
            <a:ext cx="748756" cy="296444"/>
            <a:chOff x="0" y="0"/>
            <a:chExt cx="1026475" cy="406400"/>
          </a:xfrm>
        </p:grpSpPr>
        <p:sp>
          <p:nvSpPr>
            <p:cNvPr id="41" name="Freeform 41"/>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2" name="TextBox 42"/>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grpSp>
        <p:nvGrpSpPr>
          <p:cNvPr id="43" name="Group 43"/>
          <p:cNvGrpSpPr/>
          <p:nvPr/>
        </p:nvGrpSpPr>
        <p:grpSpPr>
          <a:xfrm rot="-5400000">
            <a:off x="9879691" y="530599"/>
            <a:ext cx="748756" cy="296444"/>
            <a:chOff x="0" y="0"/>
            <a:chExt cx="1026475" cy="406400"/>
          </a:xfrm>
        </p:grpSpPr>
        <p:sp>
          <p:nvSpPr>
            <p:cNvPr id="44" name="Freeform 44"/>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5" name="TextBox 45"/>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grpSp>
        <p:nvGrpSpPr>
          <p:cNvPr id="46" name="Group 46"/>
          <p:cNvGrpSpPr/>
          <p:nvPr/>
        </p:nvGrpSpPr>
        <p:grpSpPr>
          <a:xfrm rot="-5400000">
            <a:off x="10641691" y="530599"/>
            <a:ext cx="748756" cy="296444"/>
            <a:chOff x="0" y="0"/>
            <a:chExt cx="1026475" cy="406400"/>
          </a:xfrm>
        </p:grpSpPr>
        <p:sp>
          <p:nvSpPr>
            <p:cNvPr id="47" name="Freeform 47"/>
            <p:cNvSpPr/>
            <p:nvPr/>
          </p:nvSpPr>
          <p:spPr>
            <a:xfrm>
              <a:off x="0" y="0"/>
              <a:ext cx="1026475" cy="406400"/>
            </a:xfrm>
            <a:custGeom>
              <a:avLst/>
              <a:gdLst/>
              <a:ahLst/>
              <a:cxnLst/>
              <a:rect l="l" t="t" r="r" b="b"/>
              <a:pathLst>
                <a:path w="1026475" h="406400">
                  <a:moveTo>
                    <a:pt x="823275" y="0"/>
                  </a:moveTo>
                  <a:cubicBezTo>
                    <a:pt x="935500" y="0"/>
                    <a:pt x="1026475" y="90976"/>
                    <a:pt x="1026475" y="203200"/>
                  </a:cubicBezTo>
                  <a:cubicBezTo>
                    <a:pt x="1026475" y="315424"/>
                    <a:pt x="935500" y="406400"/>
                    <a:pt x="823275"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8" name="TextBox 48"/>
            <p:cNvSpPr txBox="1"/>
            <p:nvPr/>
          </p:nvSpPr>
          <p:spPr>
            <a:xfrm>
              <a:off x="0" y="-28575"/>
              <a:ext cx="1026475" cy="434975"/>
            </a:xfrm>
            <a:prstGeom prst="rect">
              <a:avLst/>
            </a:prstGeom>
          </p:spPr>
          <p:txBody>
            <a:bodyPr lIns="50800" tIns="50800" rIns="50800" bIns="50800" rtlCol="0" anchor="ctr"/>
            <a:lstStyle/>
            <a:p>
              <a:pPr algn="ctr">
                <a:lnSpc>
                  <a:spcPts val="1972"/>
                </a:lnSpc>
              </a:pPr>
              <a:endParaRPr sz="1801"/>
            </a:p>
          </p:txBody>
        </p:sp>
      </p:grpSp>
      <p:grpSp>
        <p:nvGrpSpPr>
          <p:cNvPr id="49" name="Group 49"/>
          <p:cNvGrpSpPr/>
          <p:nvPr/>
        </p:nvGrpSpPr>
        <p:grpSpPr>
          <a:xfrm>
            <a:off x="7239469" y="7368553"/>
            <a:ext cx="3736686" cy="1179541"/>
            <a:chOff x="0" y="0"/>
            <a:chExt cx="1843743" cy="582005"/>
          </a:xfrm>
        </p:grpSpPr>
        <p:sp>
          <p:nvSpPr>
            <p:cNvPr id="50" name="Freeform 50"/>
            <p:cNvSpPr/>
            <p:nvPr/>
          </p:nvSpPr>
          <p:spPr>
            <a:xfrm>
              <a:off x="0" y="0"/>
              <a:ext cx="1843743" cy="582005"/>
            </a:xfrm>
            <a:custGeom>
              <a:avLst/>
              <a:gdLst/>
              <a:ahLst/>
              <a:cxnLst/>
              <a:rect l="l" t="t" r="r" b="b"/>
              <a:pathLst>
                <a:path w="1843743" h="582005">
                  <a:moveTo>
                    <a:pt x="1640543" y="0"/>
                  </a:moveTo>
                  <a:cubicBezTo>
                    <a:pt x="1752767" y="0"/>
                    <a:pt x="1843743" y="130286"/>
                    <a:pt x="1843743" y="291002"/>
                  </a:cubicBezTo>
                  <a:cubicBezTo>
                    <a:pt x="1843743" y="451719"/>
                    <a:pt x="1752767" y="582005"/>
                    <a:pt x="1640543" y="582005"/>
                  </a:cubicBezTo>
                  <a:lnTo>
                    <a:pt x="203200" y="582005"/>
                  </a:lnTo>
                  <a:cubicBezTo>
                    <a:pt x="90976" y="582005"/>
                    <a:pt x="0" y="451719"/>
                    <a:pt x="0" y="291002"/>
                  </a:cubicBezTo>
                  <a:cubicBezTo>
                    <a:pt x="0" y="130286"/>
                    <a:pt x="90976" y="0"/>
                    <a:pt x="203200" y="0"/>
                  </a:cubicBezTo>
                  <a:close/>
                </a:path>
              </a:pathLst>
            </a:custGeom>
            <a:solidFill>
              <a:srgbClr val="EA8439"/>
            </a:solidFill>
          </p:spPr>
          <p:txBody>
            <a:bodyPr/>
            <a:lstStyle/>
            <a:p>
              <a:endParaRPr lang="en-US" sz="1801"/>
            </a:p>
          </p:txBody>
        </p:sp>
        <p:sp>
          <p:nvSpPr>
            <p:cNvPr id="51" name="TextBox 51"/>
            <p:cNvSpPr txBox="1"/>
            <p:nvPr/>
          </p:nvSpPr>
          <p:spPr>
            <a:xfrm>
              <a:off x="0" y="-200025"/>
              <a:ext cx="1843743" cy="782030"/>
            </a:xfrm>
            <a:prstGeom prst="rect">
              <a:avLst/>
            </a:prstGeom>
          </p:spPr>
          <p:txBody>
            <a:bodyPr lIns="50800" tIns="50800" rIns="50800" bIns="50800" rtlCol="0" anchor="ctr"/>
            <a:lstStyle/>
            <a:p>
              <a:pPr algn="ctr">
                <a:lnSpc>
                  <a:spcPts val="10080"/>
                </a:lnSpc>
              </a:pPr>
              <a:endParaRPr sz="1801"/>
            </a:p>
          </p:txBody>
        </p:sp>
      </p:grpSp>
      <p:grpSp>
        <p:nvGrpSpPr>
          <p:cNvPr id="52" name="Group 52"/>
          <p:cNvGrpSpPr/>
          <p:nvPr/>
        </p:nvGrpSpPr>
        <p:grpSpPr>
          <a:xfrm>
            <a:off x="7239469" y="7368546"/>
            <a:ext cx="3736686" cy="1008857"/>
            <a:chOff x="0" y="0"/>
            <a:chExt cx="1843743" cy="497786"/>
          </a:xfrm>
        </p:grpSpPr>
        <p:sp>
          <p:nvSpPr>
            <p:cNvPr id="53" name="Freeform 53"/>
            <p:cNvSpPr/>
            <p:nvPr/>
          </p:nvSpPr>
          <p:spPr>
            <a:xfrm>
              <a:off x="0" y="0"/>
              <a:ext cx="1843743" cy="497786"/>
            </a:xfrm>
            <a:custGeom>
              <a:avLst/>
              <a:gdLst/>
              <a:ahLst/>
              <a:cxnLst/>
              <a:rect l="l" t="t" r="r" b="b"/>
              <a:pathLst>
                <a:path w="1843743" h="497786">
                  <a:moveTo>
                    <a:pt x="1640543" y="0"/>
                  </a:moveTo>
                  <a:cubicBezTo>
                    <a:pt x="1752767" y="0"/>
                    <a:pt x="1843743" y="111433"/>
                    <a:pt x="1843743" y="248893"/>
                  </a:cubicBezTo>
                  <a:cubicBezTo>
                    <a:pt x="1843743" y="386353"/>
                    <a:pt x="1752767" y="497786"/>
                    <a:pt x="1640543" y="497786"/>
                  </a:cubicBezTo>
                  <a:lnTo>
                    <a:pt x="203200" y="497786"/>
                  </a:lnTo>
                  <a:cubicBezTo>
                    <a:pt x="90976" y="497786"/>
                    <a:pt x="0" y="386353"/>
                    <a:pt x="0" y="248893"/>
                  </a:cubicBezTo>
                  <a:cubicBezTo>
                    <a:pt x="0" y="111433"/>
                    <a:pt x="90976" y="0"/>
                    <a:pt x="203200" y="0"/>
                  </a:cubicBezTo>
                  <a:close/>
                </a:path>
              </a:pathLst>
            </a:custGeom>
            <a:solidFill>
              <a:srgbClr val="FCD24F"/>
            </a:solidFill>
          </p:spPr>
          <p:txBody>
            <a:bodyPr/>
            <a:lstStyle/>
            <a:p>
              <a:endParaRPr lang="en-US" sz="1801"/>
            </a:p>
          </p:txBody>
        </p:sp>
        <p:sp>
          <p:nvSpPr>
            <p:cNvPr id="54" name="TextBox 54"/>
            <p:cNvSpPr txBox="1"/>
            <p:nvPr/>
          </p:nvSpPr>
          <p:spPr>
            <a:xfrm>
              <a:off x="0" y="-95250"/>
              <a:ext cx="1843743" cy="593036"/>
            </a:xfrm>
            <a:prstGeom prst="rect">
              <a:avLst/>
            </a:prstGeom>
          </p:spPr>
          <p:txBody>
            <a:bodyPr lIns="50800" tIns="50800" rIns="50800" bIns="50800" rtlCol="0" anchor="ctr"/>
            <a:lstStyle/>
            <a:p>
              <a:pPr algn="ctr">
                <a:lnSpc>
                  <a:spcPts val="4480"/>
                </a:lnSpc>
              </a:pPr>
              <a:r>
                <a:rPr lang="en-US" sz="3200">
                  <a:solidFill>
                    <a:srgbClr val="000000"/>
                  </a:solidFill>
                  <a:latin typeface="Arcade Gamer"/>
                </a:rPr>
                <a:t>START</a:t>
              </a:r>
            </a:p>
          </p:txBody>
        </p:sp>
      </p:grpSp>
      <p:sp>
        <p:nvSpPr>
          <p:cNvPr id="55" name="TextBox 55"/>
          <p:cNvSpPr txBox="1"/>
          <p:nvPr/>
        </p:nvSpPr>
        <p:spPr>
          <a:xfrm>
            <a:off x="2690532" y="2544535"/>
            <a:ext cx="3765148" cy="497572"/>
          </a:xfrm>
          <a:prstGeom prst="rect">
            <a:avLst/>
          </a:prstGeom>
        </p:spPr>
        <p:txBody>
          <a:bodyPr lIns="0" tIns="0" rIns="0" bIns="0" rtlCol="0" anchor="t">
            <a:spAutoFit/>
          </a:bodyPr>
          <a:lstStyle/>
          <a:p>
            <a:pPr algn="ctr">
              <a:lnSpc>
                <a:spcPts val="4201"/>
              </a:lnSpc>
            </a:pPr>
            <a:r>
              <a:rPr lang="en-US" sz="3001">
                <a:solidFill>
                  <a:srgbClr val="000000"/>
                </a:solidFill>
                <a:latin typeface="DejaVu Serif"/>
              </a:rPr>
              <a:t>Xây dựng game 2D</a:t>
            </a:r>
          </a:p>
        </p:txBody>
      </p:sp>
      <p:sp>
        <p:nvSpPr>
          <p:cNvPr id="56" name="TextBox 56"/>
          <p:cNvSpPr txBox="1"/>
          <p:nvPr/>
        </p:nvSpPr>
        <p:spPr>
          <a:xfrm>
            <a:off x="2690528" y="5668390"/>
            <a:ext cx="5834624" cy="497572"/>
          </a:xfrm>
          <a:prstGeom prst="rect">
            <a:avLst/>
          </a:prstGeom>
        </p:spPr>
        <p:txBody>
          <a:bodyPr lIns="0" tIns="0" rIns="0" bIns="0" rtlCol="0" anchor="t">
            <a:spAutoFit/>
          </a:bodyPr>
          <a:lstStyle/>
          <a:p>
            <a:pPr algn="ctr">
              <a:lnSpc>
                <a:spcPts val="4201"/>
              </a:lnSpc>
            </a:pPr>
            <a:r>
              <a:rPr lang="en-US" sz="3001" dirty="0" err="1">
                <a:solidFill>
                  <a:srgbClr val="000000"/>
                </a:solidFill>
                <a:latin typeface="DejaVu Serif"/>
              </a:rPr>
              <a:t>Nguyễn</a:t>
            </a:r>
            <a:r>
              <a:rPr lang="en-US" sz="3001" dirty="0">
                <a:solidFill>
                  <a:srgbClr val="000000"/>
                </a:solidFill>
                <a:latin typeface="DejaVu Serif"/>
              </a:rPr>
              <a:t> </a:t>
            </a:r>
            <a:r>
              <a:rPr lang="en-US" sz="3001" dirty="0" err="1">
                <a:solidFill>
                  <a:srgbClr val="000000"/>
                </a:solidFill>
                <a:latin typeface="DejaVu Serif"/>
              </a:rPr>
              <a:t>Khương</a:t>
            </a:r>
            <a:r>
              <a:rPr lang="en-US" sz="3001" dirty="0">
                <a:solidFill>
                  <a:srgbClr val="000000"/>
                </a:solidFill>
                <a:latin typeface="DejaVu Serif"/>
              </a:rPr>
              <a:t> Duy - 61TH1</a:t>
            </a:r>
          </a:p>
        </p:txBody>
      </p:sp>
      <p:sp>
        <p:nvSpPr>
          <p:cNvPr id="57" name="TextBox 57"/>
          <p:cNvSpPr txBox="1"/>
          <p:nvPr/>
        </p:nvSpPr>
        <p:spPr>
          <a:xfrm>
            <a:off x="2690529" y="6381523"/>
            <a:ext cx="3576745" cy="497572"/>
          </a:xfrm>
          <a:prstGeom prst="rect">
            <a:avLst/>
          </a:prstGeom>
        </p:spPr>
        <p:txBody>
          <a:bodyPr lIns="0" tIns="0" rIns="0" bIns="0" rtlCol="0" anchor="t">
            <a:spAutoFit/>
          </a:bodyPr>
          <a:lstStyle/>
          <a:p>
            <a:pPr algn="ctr">
              <a:lnSpc>
                <a:spcPts val="4201"/>
              </a:lnSpc>
            </a:pPr>
            <a:r>
              <a:rPr lang="en-US" sz="3001">
                <a:solidFill>
                  <a:srgbClr val="000000"/>
                </a:solidFill>
                <a:latin typeface="DejaVu Serif"/>
              </a:rPr>
              <a:t>Msv: 1951060661</a:t>
            </a:r>
          </a:p>
        </p:txBody>
      </p:sp>
      <p:sp>
        <p:nvSpPr>
          <p:cNvPr id="58" name="TextBox 58"/>
          <p:cNvSpPr txBox="1"/>
          <p:nvPr/>
        </p:nvSpPr>
        <p:spPr>
          <a:xfrm>
            <a:off x="9690463" y="5668390"/>
            <a:ext cx="6353004" cy="497572"/>
          </a:xfrm>
          <a:prstGeom prst="rect">
            <a:avLst/>
          </a:prstGeom>
        </p:spPr>
        <p:txBody>
          <a:bodyPr lIns="0" tIns="0" rIns="0" bIns="0" rtlCol="0" anchor="t">
            <a:spAutoFit/>
          </a:bodyPr>
          <a:lstStyle/>
          <a:p>
            <a:pPr algn="ctr">
              <a:lnSpc>
                <a:spcPts val="4201"/>
              </a:lnSpc>
            </a:pPr>
            <a:r>
              <a:rPr lang="en-US" sz="3001" dirty="0">
                <a:solidFill>
                  <a:srgbClr val="000000"/>
                </a:solidFill>
                <a:latin typeface="DejaVu Serif"/>
              </a:rPr>
              <a:t>GVHD1: </a:t>
            </a:r>
            <a:r>
              <a:rPr lang="en-US" sz="3001" dirty="0" err="1">
                <a:solidFill>
                  <a:srgbClr val="000000"/>
                </a:solidFill>
                <a:latin typeface="DejaVu Serif"/>
              </a:rPr>
              <a:t>ThS</a:t>
            </a:r>
            <a:r>
              <a:rPr lang="en-US" sz="3001" dirty="0">
                <a:solidFill>
                  <a:srgbClr val="000000"/>
                </a:solidFill>
                <a:latin typeface="DejaVu Serif"/>
              </a:rPr>
              <a:t>. </a:t>
            </a:r>
            <a:r>
              <a:rPr lang="en-US" sz="3001" dirty="0" err="1">
                <a:solidFill>
                  <a:srgbClr val="000000"/>
                </a:solidFill>
                <a:latin typeface="DejaVu Serif"/>
              </a:rPr>
              <a:t>Trương</a:t>
            </a:r>
            <a:r>
              <a:rPr lang="en-US" sz="3001" dirty="0">
                <a:solidFill>
                  <a:srgbClr val="000000"/>
                </a:solidFill>
                <a:latin typeface="DejaVu Serif"/>
              </a:rPr>
              <a:t> Xuân Nam</a:t>
            </a:r>
          </a:p>
        </p:txBody>
      </p:sp>
      <p:sp>
        <p:nvSpPr>
          <p:cNvPr id="59" name="TextBox 59"/>
          <p:cNvSpPr txBox="1"/>
          <p:nvPr/>
        </p:nvSpPr>
        <p:spPr>
          <a:xfrm>
            <a:off x="9726660" y="6427213"/>
            <a:ext cx="7058402" cy="497572"/>
          </a:xfrm>
          <a:prstGeom prst="rect">
            <a:avLst/>
          </a:prstGeom>
        </p:spPr>
        <p:txBody>
          <a:bodyPr lIns="0" tIns="0" rIns="0" bIns="0" rtlCol="0" anchor="t">
            <a:spAutoFit/>
          </a:bodyPr>
          <a:lstStyle/>
          <a:p>
            <a:pPr algn="ctr">
              <a:lnSpc>
                <a:spcPts val="4201"/>
              </a:lnSpc>
            </a:pPr>
            <a:r>
              <a:rPr lang="en-US" sz="3001">
                <a:solidFill>
                  <a:srgbClr val="000000"/>
                </a:solidFill>
                <a:latin typeface="DejaVu Serif"/>
              </a:rPr>
              <a:t>GVHD2: TS. Lê Nguyễn Tuấn Thành</a:t>
            </a:r>
          </a:p>
        </p:txBody>
      </p:sp>
      <p:sp>
        <p:nvSpPr>
          <p:cNvPr id="70" name="TextBox 58">
            <a:extLst>
              <a:ext uri="{FF2B5EF4-FFF2-40B4-BE49-F238E27FC236}">
                <a16:creationId xmlns:a16="http://schemas.microsoft.com/office/drawing/2014/main" id="{1D5AA8B8-F5B5-D706-68D1-83BC9FEB7ACB}"/>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sp>
        <p:nvSpPr>
          <p:cNvPr id="3" name="TextBox 3"/>
          <p:cNvSpPr txBox="1"/>
          <p:nvPr/>
        </p:nvSpPr>
        <p:spPr>
          <a:xfrm>
            <a:off x="705642" y="995821"/>
            <a:ext cx="8698171"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KẾT LUẬN</a:t>
            </a:r>
          </a:p>
        </p:txBody>
      </p:sp>
      <p:grpSp>
        <p:nvGrpSpPr>
          <p:cNvPr id="4" name="Group 4"/>
          <p:cNvGrpSpPr/>
          <p:nvPr/>
        </p:nvGrpSpPr>
        <p:grpSpPr>
          <a:xfrm>
            <a:off x="705642" y="2781300"/>
            <a:ext cx="5314158" cy="5379553"/>
            <a:chOff x="0" y="0"/>
            <a:chExt cx="2394995" cy="1802086"/>
          </a:xfrm>
        </p:grpSpPr>
        <p:sp>
          <p:nvSpPr>
            <p:cNvPr id="5" name="Freeform 5"/>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6" name="Group 6"/>
          <p:cNvGrpSpPr/>
          <p:nvPr/>
        </p:nvGrpSpPr>
        <p:grpSpPr>
          <a:xfrm>
            <a:off x="507690" y="2583347"/>
            <a:ext cx="5314158" cy="5379552"/>
            <a:chOff x="0" y="0"/>
            <a:chExt cx="2394995" cy="1489185"/>
          </a:xfrm>
        </p:grpSpPr>
        <p:sp>
          <p:nvSpPr>
            <p:cNvPr id="7" name="Freeform 7"/>
            <p:cNvSpPr/>
            <p:nvPr/>
          </p:nvSpPr>
          <p:spPr>
            <a:xfrm>
              <a:off x="0" y="0"/>
              <a:ext cx="2394995" cy="1489185"/>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a:p>
          </p:txBody>
        </p:sp>
      </p:grpSp>
      <p:grpSp>
        <p:nvGrpSpPr>
          <p:cNvPr id="8" name="Group 8"/>
          <p:cNvGrpSpPr/>
          <p:nvPr/>
        </p:nvGrpSpPr>
        <p:grpSpPr>
          <a:xfrm rot="-5400000">
            <a:off x="509435" y="6293686"/>
            <a:ext cx="521546" cy="3203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1" name="Group 11"/>
          <p:cNvGrpSpPr/>
          <p:nvPr/>
        </p:nvGrpSpPr>
        <p:grpSpPr>
          <a:xfrm rot="-5400000">
            <a:off x="509435" y="5513363"/>
            <a:ext cx="521546" cy="3203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4" name="Group 14"/>
          <p:cNvGrpSpPr/>
          <p:nvPr/>
        </p:nvGrpSpPr>
        <p:grpSpPr>
          <a:xfrm rot="-5400000">
            <a:off x="509435" y="4736365"/>
            <a:ext cx="521546" cy="3203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7" name="Group 17"/>
          <p:cNvGrpSpPr/>
          <p:nvPr/>
        </p:nvGrpSpPr>
        <p:grpSpPr>
          <a:xfrm rot="-5400000">
            <a:off x="509435" y="3956043"/>
            <a:ext cx="521546" cy="3203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0" name="Group 20"/>
          <p:cNvGrpSpPr/>
          <p:nvPr/>
        </p:nvGrpSpPr>
        <p:grpSpPr>
          <a:xfrm rot="-5400000">
            <a:off x="509435" y="3179044"/>
            <a:ext cx="521546" cy="3203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3" name="Group 23"/>
          <p:cNvGrpSpPr/>
          <p:nvPr/>
        </p:nvGrpSpPr>
        <p:grpSpPr>
          <a:xfrm rot="-10800000">
            <a:off x="190243" y="6247571"/>
            <a:ext cx="710108" cy="383354"/>
            <a:chOff x="0" y="0"/>
            <a:chExt cx="891327" cy="406400"/>
          </a:xfrm>
        </p:grpSpPr>
        <p:sp>
          <p:nvSpPr>
            <p:cNvPr id="24" name="Freeform 24"/>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5" name="TextBox 25"/>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6" name="Group 26"/>
          <p:cNvGrpSpPr/>
          <p:nvPr/>
        </p:nvGrpSpPr>
        <p:grpSpPr>
          <a:xfrm rot="-10800000">
            <a:off x="190243" y="5473169"/>
            <a:ext cx="710108" cy="383354"/>
            <a:chOff x="0" y="0"/>
            <a:chExt cx="891327" cy="406400"/>
          </a:xfrm>
        </p:grpSpPr>
        <p:sp>
          <p:nvSpPr>
            <p:cNvPr id="27" name="Freeform 27"/>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8" name="TextBox 28"/>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 name="Group 29"/>
          <p:cNvGrpSpPr/>
          <p:nvPr/>
        </p:nvGrpSpPr>
        <p:grpSpPr>
          <a:xfrm rot="-10800000">
            <a:off x="190243" y="4690250"/>
            <a:ext cx="710108" cy="383354"/>
            <a:chOff x="0" y="0"/>
            <a:chExt cx="891327" cy="406400"/>
          </a:xfrm>
        </p:grpSpPr>
        <p:sp>
          <p:nvSpPr>
            <p:cNvPr id="30" name="Freeform 30"/>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1" name="TextBox 31"/>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2" name="Group 32"/>
          <p:cNvGrpSpPr/>
          <p:nvPr/>
        </p:nvGrpSpPr>
        <p:grpSpPr>
          <a:xfrm rot="-10800000">
            <a:off x="190243" y="3909928"/>
            <a:ext cx="710108" cy="383354"/>
            <a:chOff x="0" y="0"/>
            <a:chExt cx="891327" cy="406400"/>
          </a:xfrm>
        </p:grpSpPr>
        <p:sp>
          <p:nvSpPr>
            <p:cNvPr id="33" name="Freeform 3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 name="TextBox 3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5" name="Group 35"/>
          <p:cNvGrpSpPr/>
          <p:nvPr/>
        </p:nvGrpSpPr>
        <p:grpSpPr>
          <a:xfrm rot="-10800000">
            <a:off x="190243" y="3132929"/>
            <a:ext cx="710108" cy="383354"/>
            <a:chOff x="0" y="0"/>
            <a:chExt cx="891327" cy="406400"/>
          </a:xfrm>
        </p:grpSpPr>
        <p:sp>
          <p:nvSpPr>
            <p:cNvPr id="36" name="Freeform 3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7" name="TextBox 3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8" name="TextBox 38"/>
          <p:cNvSpPr txBox="1"/>
          <p:nvPr/>
        </p:nvSpPr>
        <p:spPr>
          <a:xfrm>
            <a:off x="1021279" y="3523769"/>
            <a:ext cx="4800569" cy="3702647"/>
          </a:xfrm>
          <a:prstGeom prst="rect">
            <a:avLst/>
          </a:prstGeom>
        </p:spPr>
        <p:txBody>
          <a:bodyPr wrap="square" lIns="0" tIns="0" rIns="0" bIns="0" rtlCol="0" anchor="t">
            <a:spAutoFit/>
          </a:bodyPr>
          <a:lstStyle/>
          <a:p>
            <a:pPr marL="435394" lvl="1" indent="-217697">
              <a:lnSpc>
                <a:spcPts val="2823"/>
              </a:lnSpc>
              <a:buFont typeface="Arial"/>
              <a:buChar char="•"/>
            </a:pPr>
            <a:r>
              <a:rPr lang="en-US" sz="2016" dirty="0" err="1">
                <a:solidFill>
                  <a:srgbClr val="000000"/>
                </a:solidFill>
                <a:latin typeface="DejaVu Serif"/>
              </a:rPr>
              <a:t>Xây</a:t>
            </a:r>
            <a:r>
              <a:rPr lang="en-US" sz="2016" dirty="0">
                <a:solidFill>
                  <a:srgbClr val="000000"/>
                </a:solidFill>
                <a:latin typeface="DejaVu Serif"/>
              </a:rPr>
              <a:t> </a:t>
            </a:r>
            <a:r>
              <a:rPr lang="en-US" sz="2016" dirty="0" err="1">
                <a:solidFill>
                  <a:srgbClr val="000000"/>
                </a:solidFill>
                <a:latin typeface="DejaVu Serif"/>
              </a:rPr>
              <a:t>dựng</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game 2D </a:t>
            </a:r>
            <a:r>
              <a:rPr lang="en-US" sz="2016" dirty="0" err="1">
                <a:solidFill>
                  <a:srgbClr val="000000"/>
                </a:solidFill>
                <a:latin typeface="DejaVu Serif"/>
              </a:rPr>
              <a:t>như</a:t>
            </a:r>
            <a:r>
              <a:rPr lang="en-US" sz="2016" dirty="0">
                <a:solidFill>
                  <a:srgbClr val="000000"/>
                </a:solidFill>
                <a:latin typeface="DejaVu Serif"/>
              </a:rPr>
              <a:t> đề </a:t>
            </a:r>
            <a:r>
              <a:rPr lang="en-US" sz="2016" dirty="0" err="1">
                <a:solidFill>
                  <a:srgbClr val="000000"/>
                </a:solidFill>
                <a:latin typeface="DejaVu Serif"/>
              </a:rPr>
              <a:t>cương</a:t>
            </a:r>
            <a:r>
              <a:rPr lang="en-US" sz="2016" dirty="0">
                <a:solidFill>
                  <a:srgbClr val="000000"/>
                </a:solidFill>
                <a:latin typeface="DejaVu Serif"/>
              </a:rPr>
              <a:t> </a:t>
            </a:r>
            <a:r>
              <a:rPr lang="en-US" sz="2016" dirty="0" err="1">
                <a:solidFill>
                  <a:srgbClr val="000000"/>
                </a:solidFill>
                <a:latin typeface="DejaVu Serif"/>
              </a:rPr>
              <a:t>đã</a:t>
            </a:r>
            <a:r>
              <a:rPr lang="en-US" sz="2016" dirty="0">
                <a:solidFill>
                  <a:srgbClr val="000000"/>
                </a:solidFill>
                <a:latin typeface="DejaVu Serif"/>
              </a:rPr>
              <a:t> </a:t>
            </a:r>
            <a:r>
              <a:rPr lang="en-US" sz="2016" dirty="0" err="1">
                <a:solidFill>
                  <a:srgbClr val="000000"/>
                </a:solidFill>
                <a:latin typeface="DejaVu Serif"/>
              </a:rPr>
              <a:t>đưa</a:t>
            </a:r>
            <a:r>
              <a:rPr lang="en-US" sz="2016" dirty="0">
                <a:solidFill>
                  <a:srgbClr val="000000"/>
                </a:solidFill>
                <a:latin typeface="DejaVu Serif"/>
              </a:rPr>
              <a:t> </a:t>
            </a:r>
            <a:r>
              <a:rPr lang="en-US" sz="2016" dirty="0" err="1">
                <a:solidFill>
                  <a:srgbClr val="000000"/>
                </a:solidFill>
                <a:latin typeface="DejaVu Serif"/>
              </a:rPr>
              <a:t>ra.</a:t>
            </a:r>
            <a:endParaRPr lang="en-US" sz="2016" dirty="0">
              <a:solidFill>
                <a:srgbClr val="000000"/>
              </a:solidFill>
              <a:latin typeface="DejaVu Serif"/>
            </a:endParaRPr>
          </a:p>
          <a:p>
            <a:pPr marL="435394" lvl="1" indent="-217697">
              <a:lnSpc>
                <a:spcPts val="2823"/>
              </a:lnSpc>
              <a:buFont typeface="Arial"/>
              <a:buChar char="•"/>
            </a:pPr>
            <a:r>
              <a:rPr lang="en-US" sz="2016" dirty="0" err="1">
                <a:solidFill>
                  <a:srgbClr val="000000"/>
                </a:solidFill>
                <a:latin typeface="DejaVu Serif"/>
              </a:rPr>
              <a:t>Học</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a:t>
            </a:r>
            <a:r>
              <a:rPr lang="en-US" sz="2016" dirty="0" err="1">
                <a:solidFill>
                  <a:srgbClr val="000000"/>
                </a:solidFill>
                <a:latin typeface="DejaVu Serif"/>
              </a:rPr>
              <a:t>cách</a:t>
            </a:r>
            <a:r>
              <a:rPr lang="en-US" sz="2016" dirty="0">
                <a:solidFill>
                  <a:srgbClr val="000000"/>
                </a:solidFill>
                <a:latin typeface="DejaVu Serif"/>
              </a:rPr>
              <a:t> </a:t>
            </a:r>
            <a:r>
              <a:rPr lang="en-US" sz="2016" dirty="0" err="1">
                <a:solidFill>
                  <a:srgbClr val="000000"/>
                </a:solidFill>
                <a:latin typeface="DejaVu Serif"/>
              </a:rPr>
              <a:t>xây</a:t>
            </a:r>
            <a:r>
              <a:rPr lang="en-US" sz="2016" dirty="0">
                <a:solidFill>
                  <a:srgbClr val="000000"/>
                </a:solidFill>
                <a:latin typeface="DejaVu Serif"/>
              </a:rPr>
              <a:t> </a:t>
            </a:r>
            <a:r>
              <a:rPr lang="en-US" sz="2016" dirty="0" err="1">
                <a:solidFill>
                  <a:srgbClr val="000000"/>
                </a:solidFill>
                <a:latin typeface="DejaVu Serif"/>
              </a:rPr>
              <a:t>dựng</a:t>
            </a:r>
            <a:r>
              <a:rPr lang="en-US" sz="2016" dirty="0">
                <a:solidFill>
                  <a:srgbClr val="000000"/>
                </a:solidFill>
                <a:latin typeface="DejaVu Serif"/>
              </a:rPr>
              <a:t> game 2D </a:t>
            </a:r>
            <a:r>
              <a:rPr lang="en-US" sz="2016" dirty="0" err="1">
                <a:solidFill>
                  <a:srgbClr val="000000"/>
                </a:solidFill>
                <a:latin typeface="DejaVu Serif"/>
              </a:rPr>
              <a:t>trên</a:t>
            </a:r>
            <a:r>
              <a:rPr lang="en-US" sz="2016" dirty="0">
                <a:solidFill>
                  <a:srgbClr val="000000"/>
                </a:solidFill>
                <a:latin typeface="DejaVu Serif"/>
              </a:rPr>
              <a:t> Unity.</a:t>
            </a:r>
          </a:p>
          <a:p>
            <a:pPr marL="435394" lvl="1" indent="-217697">
              <a:lnSpc>
                <a:spcPts val="2823"/>
              </a:lnSpc>
              <a:buFont typeface="Arial"/>
              <a:buChar char="•"/>
            </a:pPr>
            <a:r>
              <a:rPr lang="en-US" sz="2016" dirty="0" err="1">
                <a:solidFill>
                  <a:srgbClr val="000000"/>
                </a:solidFill>
                <a:latin typeface="DejaVu Serif"/>
              </a:rPr>
              <a:t>Xây</a:t>
            </a:r>
            <a:r>
              <a:rPr lang="en-US" sz="2016" dirty="0">
                <a:solidFill>
                  <a:srgbClr val="000000"/>
                </a:solidFill>
                <a:latin typeface="DejaVu Serif"/>
              </a:rPr>
              <a:t> </a:t>
            </a:r>
            <a:r>
              <a:rPr lang="en-US" sz="2016" dirty="0" err="1">
                <a:solidFill>
                  <a:srgbClr val="000000"/>
                </a:solidFill>
                <a:latin typeface="DejaVu Serif"/>
              </a:rPr>
              <a:t>dựng</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a:t>
            </a:r>
            <a:r>
              <a:rPr lang="en-US" sz="2016" dirty="0" err="1">
                <a:solidFill>
                  <a:srgbClr val="000000"/>
                </a:solidFill>
                <a:latin typeface="DejaVu Serif"/>
              </a:rPr>
              <a:t>người</a:t>
            </a:r>
            <a:r>
              <a:rPr lang="en-US" sz="2016" dirty="0">
                <a:solidFill>
                  <a:srgbClr val="000000"/>
                </a:solidFill>
                <a:latin typeface="DejaVu Serif"/>
              </a:rPr>
              <a:t> </a:t>
            </a:r>
            <a:r>
              <a:rPr lang="en-US" sz="2016" dirty="0" err="1">
                <a:solidFill>
                  <a:srgbClr val="000000"/>
                </a:solidFill>
                <a:latin typeface="DejaVu Serif"/>
              </a:rPr>
              <a:t>chơi</a:t>
            </a:r>
            <a:r>
              <a:rPr lang="en-US" sz="2016" dirty="0">
                <a:solidFill>
                  <a:srgbClr val="000000"/>
                </a:solidFill>
                <a:latin typeface="DejaVu Serif"/>
              </a:rPr>
              <a:t>, AI </a:t>
            </a:r>
            <a:r>
              <a:rPr lang="en-US" sz="2016" dirty="0" err="1">
                <a:solidFill>
                  <a:srgbClr val="000000"/>
                </a:solidFill>
                <a:latin typeface="DejaVu Serif"/>
              </a:rPr>
              <a:t>quái</a:t>
            </a:r>
            <a:r>
              <a:rPr lang="en-US" sz="2016" dirty="0">
                <a:solidFill>
                  <a:srgbClr val="000000"/>
                </a:solidFill>
                <a:latin typeface="DejaVu Serif"/>
              </a:rPr>
              <a:t> </a:t>
            </a:r>
            <a:r>
              <a:rPr lang="en-US" sz="2016" dirty="0" err="1">
                <a:solidFill>
                  <a:srgbClr val="000000"/>
                </a:solidFill>
                <a:latin typeface="DejaVu Serif"/>
              </a:rPr>
              <a:t>vật</a:t>
            </a:r>
            <a:r>
              <a:rPr lang="en-US" sz="2016" dirty="0">
                <a:solidFill>
                  <a:srgbClr val="000000"/>
                </a:solidFill>
                <a:latin typeface="DejaVu Serif"/>
              </a:rPr>
              <a:t>, </a:t>
            </a:r>
            <a:r>
              <a:rPr lang="en-US" sz="2016" dirty="0" err="1">
                <a:solidFill>
                  <a:srgbClr val="000000"/>
                </a:solidFill>
                <a:latin typeface="DejaVu Serif"/>
              </a:rPr>
              <a:t>vật</a:t>
            </a:r>
            <a:r>
              <a:rPr lang="en-US" sz="2016" dirty="0">
                <a:solidFill>
                  <a:srgbClr val="000000"/>
                </a:solidFill>
                <a:latin typeface="DejaVu Serif"/>
              </a:rPr>
              <a:t> </a:t>
            </a:r>
            <a:r>
              <a:rPr lang="en-US" sz="2016" dirty="0" err="1">
                <a:solidFill>
                  <a:srgbClr val="000000"/>
                </a:solidFill>
                <a:latin typeface="DejaVu Serif"/>
              </a:rPr>
              <a:t>phẩm</a:t>
            </a:r>
            <a:r>
              <a:rPr lang="en-US" sz="2016" dirty="0">
                <a:solidFill>
                  <a:srgbClr val="000000"/>
                </a:solidFill>
                <a:latin typeface="DejaVu Serif"/>
              </a:rPr>
              <a:t>.</a:t>
            </a:r>
          </a:p>
          <a:p>
            <a:pPr marL="435394" lvl="1" indent="-217697">
              <a:lnSpc>
                <a:spcPts val="2823"/>
              </a:lnSpc>
              <a:buFont typeface="Arial"/>
              <a:buChar char="•"/>
            </a:pPr>
            <a:r>
              <a:rPr lang="en-US" sz="2016" dirty="0" err="1">
                <a:solidFill>
                  <a:srgbClr val="000000"/>
                </a:solidFill>
                <a:latin typeface="DejaVu Serif"/>
              </a:rPr>
              <a:t>Xây</a:t>
            </a:r>
            <a:r>
              <a:rPr lang="en-US" sz="2016" dirty="0">
                <a:solidFill>
                  <a:srgbClr val="000000"/>
                </a:solidFill>
                <a:latin typeface="DejaVu Serif"/>
              </a:rPr>
              <a:t> </a:t>
            </a:r>
            <a:r>
              <a:rPr lang="en-US" sz="2016" dirty="0" err="1">
                <a:solidFill>
                  <a:srgbClr val="000000"/>
                </a:solidFill>
                <a:latin typeface="DejaVu Serif"/>
              </a:rPr>
              <a:t>dựng</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inventory, </a:t>
            </a:r>
            <a:r>
              <a:rPr lang="en-US" sz="2016" dirty="0" err="1">
                <a:solidFill>
                  <a:srgbClr val="000000"/>
                </a:solidFill>
                <a:latin typeface="DejaVu Serif"/>
              </a:rPr>
              <a:t>xử</a:t>
            </a:r>
            <a:r>
              <a:rPr lang="en-US" sz="2016" dirty="0">
                <a:solidFill>
                  <a:srgbClr val="000000"/>
                </a:solidFill>
                <a:latin typeface="DejaVu Serif"/>
              </a:rPr>
              <a:t> </a:t>
            </a:r>
            <a:r>
              <a:rPr lang="en-US" sz="2016" dirty="0" err="1">
                <a:solidFill>
                  <a:srgbClr val="000000"/>
                </a:solidFill>
                <a:latin typeface="DejaVu Serif"/>
              </a:rPr>
              <a:t>lý</a:t>
            </a:r>
            <a:r>
              <a:rPr lang="en-US" sz="2016" dirty="0">
                <a:solidFill>
                  <a:srgbClr val="000000"/>
                </a:solidFill>
                <a:latin typeface="DejaVu Serif"/>
              </a:rPr>
              <a:t> </a:t>
            </a:r>
            <a:r>
              <a:rPr lang="en-US" sz="2016" dirty="0" err="1">
                <a:solidFill>
                  <a:srgbClr val="000000"/>
                </a:solidFill>
                <a:latin typeface="DejaVu Serif"/>
              </a:rPr>
              <a:t>vật</a:t>
            </a:r>
            <a:r>
              <a:rPr lang="en-US" sz="2016" dirty="0">
                <a:solidFill>
                  <a:srgbClr val="000000"/>
                </a:solidFill>
                <a:latin typeface="DejaVu Serif"/>
              </a:rPr>
              <a:t> </a:t>
            </a:r>
            <a:r>
              <a:rPr lang="en-US" sz="2016" dirty="0" err="1">
                <a:solidFill>
                  <a:srgbClr val="000000"/>
                </a:solidFill>
                <a:latin typeface="DejaVu Serif"/>
              </a:rPr>
              <a:t>phẩm</a:t>
            </a:r>
            <a:r>
              <a:rPr lang="en-US" sz="2016" dirty="0">
                <a:solidFill>
                  <a:srgbClr val="000000"/>
                </a:solidFill>
                <a:latin typeface="DejaVu Serif"/>
              </a:rPr>
              <a:t> </a:t>
            </a:r>
            <a:r>
              <a:rPr lang="en-US" sz="2016" dirty="0" err="1">
                <a:solidFill>
                  <a:srgbClr val="000000"/>
                </a:solidFill>
                <a:latin typeface="DejaVu Serif"/>
              </a:rPr>
              <a:t>trong</a:t>
            </a:r>
            <a:r>
              <a:rPr lang="en-US" sz="2016" dirty="0">
                <a:solidFill>
                  <a:srgbClr val="000000"/>
                </a:solidFill>
                <a:latin typeface="DejaVu Serif"/>
              </a:rPr>
              <a:t> inventory.</a:t>
            </a:r>
          </a:p>
          <a:p>
            <a:pPr marL="435394" lvl="1" indent="-217697">
              <a:lnSpc>
                <a:spcPts val="2823"/>
              </a:lnSpc>
              <a:buFont typeface="Arial"/>
              <a:buChar char="•"/>
            </a:pPr>
            <a:r>
              <a:rPr lang="en-US" sz="2016" dirty="0" err="1">
                <a:solidFill>
                  <a:srgbClr val="000000"/>
                </a:solidFill>
                <a:latin typeface="DejaVu Serif"/>
              </a:rPr>
              <a:t>Xây</a:t>
            </a:r>
            <a:r>
              <a:rPr lang="en-US" sz="2016" dirty="0">
                <a:solidFill>
                  <a:srgbClr val="000000"/>
                </a:solidFill>
                <a:latin typeface="DejaVu Serif"/>
              </a:rPr>
              <a:t> </a:t>
            </a:r>
            <a:r>
              <a:rPr lang="en-US" sz="2016" dirty="0" err="1">
                <a:solidFill>
                  <a:srgbClr val="000000"/>
                </a:solidFill>
                <a:latin typeface="DejaVu Serif"/>
              </a:rPr>
              <a:t>dựng</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a:t>
            </a:r>
            <a:r>
              <a:rPr lang="en-US" sz="2016" dirty="0" err="1">
                <a:solidFill>
                  <a:srgbClr val="000000"/>
                </a:solidFill>
                <a:latin typeface="DejaVu Serif"/>
              </a:rPr>
              <a:t>hệ</a:t>
            </a:r>
            <a:r>
              <a:rPr lang="en-US" sz="2016" dirty="0">
                <a:solidFill>
                  <a:srgbClr val="000000"/>
                </a:solidFill>
                <a:latin typeface="DejaVu Serif"/>
              </a:rPr>
              <a:t> thống random map, </a:t>
            </a:r>
            <a:r>
              <a:rPr lang="en-US" sz="2016" dirty="0" err="1">
                <a:solidFill>
                  <a:srgbClr val="000000"/>
                </a:solidFill>
                <a:latin typeface="DejaVu Serif"/>
              </a:rPr>
              <a:t>phần</a:t>
            </a:r>
            <a:r>
              <a:rPr lang="en-US" sz="2016" dirty="0">
                <a:solidFill>
                  <a:srgbClr val="000000"/>
                </a:solidFill>
                <a:latin typeface="DejaVu Serif"/>
              </a:rPr>
              <a:t> </a:t>
            </a:r>
            <a:r>
              <a:rPr lang="en-US" sz="2016" dirty="0" err="1">
                <a:solidFill>
                  <a:srgbClr val="000000"/>
                </a:solidFill>
                <a:latin typeface="DejaVu Serif"/>
              </a:rPr>
              <a:t>thưởng</a:t>
            </a:r>
            <a:r>
              <a:rPr lang="en-US" sz="2016" dirty="0">
                <a:solidFill>
                  <a:srgbClr val="000000"/>
                </a:solidFill>
                <a:latin typeface="DejaVu Serif"/>
              </a:rPr>
              <a:t>, </a:t>
            </a:r>
            <a:r>
              <a:rPr lang="en-US" sz="2016" dirty="0" err="1">
                <a:solidFill>
                  <a:srgbClr val="000000"/>
                </a:solidFill>
                <a:latin typeface="DejaVu Serif"/>
              </a:rPr>
              <a:t>chúc</a:t>
            </a:r>
            <a:r>
              <a:rPr lang="en-US" sz="2016" dirty="0">
                <a:solidFill>
                  <a:srgbClr val="000000"/>
                </a:solidFill>
                <a:latin typeface="DejaVu Serif"/>
              </a:rPr>
              <a:t> </a:t>
            </a:r>
            <a:r>
              <a:rPr lang="en-US" sz="2016" dirty="0" err="1">
                <a:solidFill>
                  <a:srgbClr val="000000"/>
                </a:solidFill>
                <a:latin typeface="DejaVu Serif"/>
              </a:rPr>
              <a:t>phúc</a:t>
            </a:r>
            <a:r>
              <a:rPr lang="en-US" sz="2016" dirty="0">
                <a:solidFill>
                  <a:srgbClr val="000000"/>
                </a:solidFill>
                <a:latin typeface="DejaVu Serif"/>
              </a:rPr>
              <a:t>.</a:t>
            </a:r>
          </a:p>
        </p:txBody>
      </p:sp>
      <p:grpSp>
        <p:nvGrpSpPr>
          <p:cNvPr id="39" name="Group 39"/>
          <p:cNvGrpSpPr/>
          <p:nvPr/>
        </p:nvGrpSpPr>
        <p:grpSpPr>
          <a:xfrm rot="-5400000">
            <a:off x="509435" y="7074331"/>
            <a:ext cx="521546" cy="320350"/>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41" name="TextBox 41"/>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42" name="Group 42"/>
          <p:cNvGrpSpPr/>
          <p:nvPr/>
        </p:nvGrpSpPr>
        <p:grpSpPr>
          <a:xfrm rot="-10800000">
            <a:off x="190243" y="7028216"/>
            <a:ext cx="710108" cy="383354"/>
            <a:chOff x="0" y="0"/>
            <a:chExt cx="891327" cy="406400"/>
          </a:xfrm>
        </p:grpSpPr>
        <p:sp>
          <p:nvSpPr>
            <p:cNvPr id="43" name="Freeform 4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4" name="TextBox 4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86" name="TextBox 86"/>
          <p:cNvSpPr txBox="1"/>
          <p:nvPr/>
        </p:nvSpPr>
        <p:spPr>
          <a:xfrm>
            <a:off x="1187763" y="2965820"/>
            <a:ext cx="3711933" cy="516025"/>
          </a:xfrm>
          <a:prstGeom prst="rect">
            <a:avLst/>
          </a:prstGeom>
        </p:spPr>
        <p:txBody>
          <a:bodyPr wrap="square" lIns="0" tIns="0" rIns="0" bIns="0" rtlCol="0" anchor="t">
            <a:spAutoFit/>
          </a:bodyPr>
          <a:lstStyle/>
          <a:p>
            <a:pPr>
              <a:lnSpc>
                <a:spcPts val="4201"/>
              </a:lnSpc>
            </a:pPr>
            <a:r>
              <a:rPr lang="en-US" sz="3001" dirty="0" err="1">
                <a:solidFill>
                  <a:srgbClr val="000000"/>
                </a:solidFill>
                <a:latin typeface="DejaVu Serif Bold"/>
              </a:rPr>
              <a:t>Kết</a:t>
            </a:r>
            <a:r>
              <a:rPr lang="en-US" sz="3001" dirty="0">
                <a:solidFill>
                  <a:srgbClr val="000000"/>
                </a:solidFill>
                <a:latin typeface="DejaVu Serif Bold"/>
              </a:rPr>
              <a:t> </a:t>
            </a:r>
            <a:r>
              <a:rPr lang="en-US" sz="3001" dirty="0" err="1">
                <a:solidFill>
                  <a:srgbClr val="000000"/>
                </a:solidFill>
                <a:latin typeface="DejaVu Serif Bold"/>
              </a:rPr>
              <a:t>quả</a:t>
            </a:r>
            <a:r>
              <a:rPr lang="en-US" sz="3001" dirty="0">
                <a:solidFill>
                  <a:srgbClr val="000000"/>
                </a:solidFill>
                <a:latin typeface="DejaVu Serif Bold"/>
              </a:rPr>
              <a:t> </a:t>
            </a:r>
            <a:r>
              <a:rPr lang="en-US" sz="3001" dirty="0" err="1">
                <a:solidFill>
                  <a:srgbClr val="000000"/>
                </a:solidFill>
                <a:latin typeface="DejaVu Serif Bold"/>
              </a:rPr>
              <a:t>đạt</a:t>
            </a:r>
            <a:r>
              <a:rPr lang="en-US" sz="3001" dirty="0">
                <a:solidFill>
                  <a:srgbClr val="000000"/>
                </a:solidFill>
                <a:latin typeface="DejaVu Serif Bold"/>
              </a:rPr>
              <a:t> </a:t>
            </a:r>
            <a:r>
              <a:rPr lang="en-US" sz="3001" dirty="0" err="1">
                <a:solidFill>
                  <a:srgbClr val="000000"/>
                </a:solidFill>
                <a:latin typeface="DejaVu Serif Bold"/>
              </a:rPr>
              <a:t>được</a:t>
            </a:r>
            <a:endParaRPr lang="en-US" sz="3001" dirty="0">
              <a:solidFill>
                <a:srgbClr val="000000"/>
              </a:solidFill>
              <a:latin typeface="DejaVu Serif Bold"/>
            </a:endParaRPr>
          </a:p>
        </p:txBody>
      </p:sp>
      <p:sp>
        <p:nvSpPr>
          <p:cNvPr id="97" name="TextBox 58">
            <a:extLst>
              <a:ext uri="{FF2B5EF4-FFF2-40B4-BE49-F238E27FC236}">
                <a16:creationId xmlns:a16="http://schemas.microsoft.com/office/drawing/2014/main" id="{DB8FC956-9DF8-728E-EEC2-CF4F62D091E4}"/>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10</a:t>
            </a:r>
          </a:p>
        </p:txBody>
      </p:sp>
      <p:grpSp>
        <p:nvGrpSpPr>
          <p:cNvPr id="266" name="Group 4">
            <a:extLst>
              <a:ext uri="{FF2B5EF4-FFF2-40B4-BE49-F238E27FC236}">
                <a16:creationId xmlns:a16="http://schemas.microsoft.com/office/drawing/2014/main" id="{7FF0732E-060A-A420-8404-FEEAC80A37D6}"/>
              </a:ext>
            </a:extLst>
          </p:cNvPr>
          <p:cNvGrpSpPr/>
          <p:nvPr/>
        </p:nvGrpSpPr>
        <p:grpSpPr>
          <a:xfrm>
            <a:off x="6622466" y="2783392"/>
            <a:ext cx="5314158" cy="5379553"/>
            <a:chOff x="0" y="0"/>
            <a:chExt cx="2394995" cy="1802086"/>
          </a:xfrm>
        </p:grpSpPr>
        <p:sp>
          <p:nvSpPr>
            <p:cNvPr id="267" name="Freeform 5">
              <a:extLst>
                <a:ext uri="{FF2B5EF4-FFF2-40B4-BE49-F238E27FC236}">
                  <a16:creationId xmlns:a16="http://schemas.microsoft.com/office/drawing/2014/main" id="{A454AE56-5A39-8C2A-C980-3245EA5D0BF6}"/>
                </a:ext>
              </a:extLst>
            </p:cNvPr>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268" name="Group 6">
            <a:extLst>
              <a:ext uri="{FF2B5EF4-FFF2-40B4-BE49-F238E27FC236}">
                <a16:creationId xmlns:a16="http://schemas.microsoft.com/office/drawing/2014/main" id="{521A8022-F8E7-6C30-6828-3A601B690D22}"/>
              </a:ext>
            </a:extLst>
          </p:cNvPr>
          <p:cNvGrpSpPr/>
          <p:nvPr/>
        </p:nvGrpSpPr>
        <p:grpSpPr>
          <a:xfrm>
            <a:off x="6424514" y="2585439"/>
            <a:ext cx="5314158" cy="5379552"/>
            <a:chOff x="0" y="0"/>
            <a:chExt cx="2394995" cy="1489185"/>
          </a:xfrm>
        </p:grpSpPr>
        <p:sp>
          <p:nvSpPr>
            <p:cNvPr id="269" name="Freeform 7">
              <a:extLst>
                <a:ext uri="{FF2B5EF4-FFF2-40B4-BE49-F238E27FC236}">
                  <a16:creationId xmlns:a16="http://schemas.microsoft.com/office/drawing/2014/main" id="{83FA6F1F-75C1-FB21-FD5C-8C6A5A320647}"/>
                </a:ext>
              </a:extLst>
            </p:cNvPr>
            <p:cNvSpPr/>
            <p:nvPr/>
          </p:nvSpPr>
          <p:spPr>
            <a:xfrm>
              <a:off x="0" y="0"/>
              <a:ext cx="2394995" cy="1489185"/>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a:p>
          </p:txBody>
        </p:sp>
      </p:grpSp>
      <p:grpSp>
        <p:nvGrpSpPr>
          <p:cNvPr id="270" name="Group 8">
            <a:extLst>
              <a:ext uri="{FF2B5EF4-FFF2-40B4-BE49-F238E27FC236}">
                <a16:creationId xmlns:a16="http://schemas.microsoft.com/office/drawing/2014/main" id="{DE02ECEB-25F1-3004-0572-BEACD510B9A7}"/>
              </a:ext>
            </a:extLst>
          </p:cNvPr>
          <p:cNvGrpSpPr/>
          <p:nvPr/>
        </p:nvGrpSpPr>
        <p:grpSpPr>
          <a:xfrm rot="-5400000">
            <a:off x="6426259" y="6295778"/>
            <a:ext cx="521546" cy="320350"/>
            <a:chOff x="0" y="0"/>
            <a:chExt cx="812800" cy="812800"/>
          </a:xfrm>
        </p:grpSpPr>
        <p:sp>
          <p:nvSpPr>
            <p:cNvPr id="271" name="Freeform 9">
              <a:extLst>
                <a:ext uri="{FF2B5EF4-FFF2-40B4-BE49-F238E27FC236}">
                  <a16:creationId xmlns:a16="http://schemas.microsoft.com/office/drawing/2014/main" id="{41C4FCE2-DA1C-EF54-028C-0F514B884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72" name="TextBox 10">
              <a:extLst>
                <a:ext uri="{FF2B5EF4-FFF2-40B4-BE49-F238E27FC236}">
                  <a16:creationId xmlns:a16="http://schemas.microsoft.com/office/drawing/2014/main" id="{BE15E00D-27F6-E238-84ED-6312CB2390AA}"/>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73" name="Group 11">
            <a:extLst>
              <a:ext uri="{FF2B5EF4-FFF2-40B4-BE49-F238E27FC236}">
                <a16:creationId xmlns:a16="http://schemas.microsoft.com/office/drawing/2014/main" id="{EB9FF8E6-90AA-7E94-7EA4-8F55F7129A86}"/>
              </a:ext>
            </a:extLst>
          </p:cNvPr>
          <p:cNvGrpSpPr/>
          <p:nvPr/>
        </p:nvGrpSpPr>
        <p:grpSpPr>
          <a:xfrm rot="-5400000">
            <a:off x="6426259" y="5515455"/>
            <a:ext cx="521546" cy="320350"/>
            <a:chOff x="0" y="0"/>
            <a:chExt cx="812800" cy="812800"/>
          </a:xfrm>
        </p:grpSpPr>
        <p:sp>
          <p:nvSpPr>
            <p:cNvPr id="274" name="Freeform 12">
              <a:extLst>
                <a:ext uri="{FF2B5EF4-FFF2-40B4-BE49-F238E27FC236}">
                  <a16:creationId xmlns:a16="http://schemas.microsoft.com/office/drawing/2014/main" id="{4C5B7674-86D7-5030-4C38-81F0C2B2C5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75" name="TextBox 13">
              <a:extLst>
                <a:ext uri="{FF2B5EF4-FFF2-40B4-BE49-F238E27FC236}">
                  <a16:creationId xmlns:a16="http://schemas.microsoft.com/office/drawing/2014/main" id="{3F3E4729-CF43-0D76-C6E3-53A708AE7A6D}"/>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76" name="Group 14">
            <a:extLst>
              <a:ext uri="{FF2B5EF4-FFF2-40B4-BE49-F238E27FC236}">
                <a16:creationId xmlns:a16="http://schemas.microsoft.com/office/drawing/2014/main" id="{A1F61563-D814-E490-410E-A84573BA089D}"/>
              </a:ext>
            </a:extLst>
          </p:cNvPr>
          <p:cNvGrpSpPr/>
          <p:nvPr/>
        </p:nvGrpSpPr>
        <p:grpSpPr>
          <a:xfrm rot="-5400000">
            <a:off x="6426259" y="4738457"/>
            <a:ext cx="521546" cy="320350"/>
            <a:chOff x="0" y="0"/>
            <a:chExt cx="812800" cy="812800"/>
          </a:xfrm>
        </p:grpSpPr>
        <p:sp>
          <p:nvSpPr>
            <p:cNvPr id="277" name="Freeform 15">
              <a:extLst>
                <a:ext uri="{FF2B5EF4-FFF2-40B4-BE49-F238E27FC236}">
                  <a16:creationId xmlns:a16="http://schemas.microsoft.com/office/drawing/2014/main" id="{425AD061-14CC-C900-5651-5FEE327724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78" name="TextBox 16">
              <a:extLst>
                <a:ext uri="{FF2B5EF4-FFF2-40B4-BE49-F238E27FC236}">
                  <a16:creationId xmlns:a16="http://schemas.microsoft.com/office/drawing/2014/main" id="{CC591679-570F-CA6C-ECDD-1653F334A5BA}"/>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79" name="Group 17">
            <a:extLst>
              <a:ext uri="{FF2B5EF4-FFF2-40B4-BE49-F238E27FC236}">
                <a16:creationId xmlns:a16="http://schemas.microsoft.com/office/drawing/2014/main" id="{C6AAB702-DF80-B0CA-44BA-94B11D2B9E70}"/>
              </a:ext>
            </a:extLst>
          </p:cNvPr>
          <p:cNvGrpSpPr/>
          <p:nvPr/>
        </p:nvGrpSpPr>
        <p:grpSpPr>
          <a:xfrm rot="-5400000">
            <a:off x="6426259" y="3958135"/>
            <a:ext cx="521546" cy="320350"/>
            <a:chOff x="0" y="0"/>
            <a:chExt cx="812800" cy="812800"/>
          </a:xfrm>
        </p:grpSpPr>
        <p:sp>
          <p:nvSpPr>
            <p:cNvPr id="280" name="Freeform 18">
              <a:extLst>
                <a:ext uri="{FF2B5EF4-FFF2-40B4-BE49-F238E27FC236}">
                  <a16:creationId xmlns:a16="http://schemas.microsoft.com/office/drawing/2014/main" id="{094E91F3-65CD-488F-C19D-93B328695F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81" name="TextBox 19">
              <a:extLst>
                <a:ext uri="{FF2B5EF4-FFF2-40B4-BE49-F238E27FC236}">
                  <a16:creationId xmlns:a16="http://schemas.microsoft.com/office/drawing/2014/main" id="{67D303FB-DB34-C049-F5B9-475C34C35C96}"/>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82" name="Group 20">
            <a:extLst>
              <a:ext uri="{FF2B5EF4-FFF2-40B4-BE49-F238E27FC236}">
                <a16:creationId xmlns:a16="http://schemas.microsoft.com/office/drawing/2014/main" id="{D7E11378-4232-C9EE-DF8E-247C58632582}"/>
              </a:ext>
            </a:extLst>
          </p:cNvPr>
          <p:cNvGrpSpPr/>
          <p:nvPr/>
        </p:nvGrpSpPr>
        <p:grpSpPr>
          <a:xfrm rot="-5400000">
            <a:off x="6426259" y="3181136"/>
            <a:ext cx="521546" cy="320350"/>
            <a:chOff x="0" y="0"/>
            <a:chExt cx="812800" cy="812800"/>
          </a:xfrm>
        </p:grpSpPr>
        <p:sp>
          <p:nvSpPr>
            <p:cNvPr id="283" name="Freeform 21">
              <a:extLst>
                <a:ext uri="{FF2B5EF4-FFF2-40B4-BE49-F238E27FC236}">
                  <a16:creationId xmlns:a16="http://schemas.microsoft.com/office/drawing/2014/main" id="{3400171B-B992-91F5-9CC3-5796CF18FB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84" name="TextBox 22">
              <a:extLst>
                <a:ext uri="{FF2B5EF4-FFF2-40B4-BE49-F238E27FC236}">
                  <a16:creationId xmlns:a16="http://schemas.microsoft.com/office/drawing/2014/main" id="{0600C1FE-7321-A125-11D2-74F1A9FA32FE}"/>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85" name="Group 23">
            <a:extLst>
              <a:ext uri="{FF2B5EF4-FFF2-40B4-BE49-F238E27FC236}">
                <a16:creationId xmlns:a16="http://schemas.microsoft.com/office/drawing/2014/main" id="{658CED99-6D0B-23F6-350D-179391B16205}"/>
              </a:ext>
            </a:extLst>
          </p:cNvPr>
          <p:cNvGrpSpPr/>
          <p:nvPr/>
        </p:nvGrpSpPr>
        <p:grpSpPr>
          <a:xfrm rot="-10800000">
            <a:off x="6107067" y="6249663"/>
            <a:ext cx="710108" cy="383354"/>
            <a:chOff x="0" y="0"/>
            <a:chExt cx="891327" cy="406400"/>
          </a:xfrm>
        </p:grpSpPr>
        <p:sp>
          <p:nvSpPr>
            <p:cNvPr id="286" name="Freeform 24">
              <a:extLst>
                <a:ext uri="{FF2B5EF4-FFF2-40B4-BE49-F238E27FC236}">
                  <a16:creationId xmlns:a16="http://schemas.microsoft.com/office/drawing/2014/main" id="{1099847F-0498-8316-8459-C96D502D3F52}"/>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87" name="TextBox 25">
              <a:extLst>
                <a:ext uri="{FF2B5EF4-FFF2-40B4-BE49-F238E27FC236}">
                  <a16:creationId xmlns:a16="http://schemas.microsoft.com/office/drawing/2014/main" id="{47347FBD-3501-50F5-FA4D-DB78E1B5BE93}"/>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88" name="Group 26">
            <a:extLst>
              <a:ext uri="{FF2B5EF4-FFF2-40B4-BE49-F238E27FC236}">
                <a16:creationId xmlns:a16="http://schemas.microsoft.com/office/drawing/2014/main" id="{BBDC932A-1FAB-C376-A520-A8087C9A7761}"/>
              </a:ext>
            </a:extLst>
          </p:cNvPr>
          <p:cNvGrpSpPr/>
          <p:nvPr/>
        </p:nvGrpSpPr>
        <p:grpSpPr>
          <a:xfrm rot="-10800000">
            <a:off x="6107067" y="5475261"/>
            <a:ext cx="710108" cy="383354"/>
            <a:chOff x="0" y="0"/>
            <a:chExt cx="891327" cy="406400"/>
          </a:xfrm>
        </p:grpSpPr>
        <p:sp>
          <p:nvSpPr>
            <p:cNvPr id="289" name="Freeform 27">
              <a:extLst>
                <a:ext uri="{FF2B5EF4-FFF2-40B4-BE49-F238E27FC236}">
                  <a16:creationId xmlns:a16="http://schemas.microsoft.com/office/drawing/2014/main" id="{54D3EC11-86A8-21DF-BB97-7415C07220DA}"/>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90" name="TextBox 28">
              <a:extLst>
                <a:ext uri="{FF2B5EF4-FFF2-40B4-BE49-F238E27FC236}">
                  <a16:creationId xmlns:a16="http://schemas.microsoft.com/office/drawing/2014/main" id="{E144BD04-C3A3-0513-1486-E4A378EB08EC}"/>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1" name="Group 29">
            <a:extLst>
              <a:ext uri="{FF2B5EF4-FFF2-40B4-BE49-F238E27FC236}">
                <a16:creationId xmlns:a16="http://schemas.microsoft.com/office/drawing/2014/main" id="{720B8051-6804-ECC2-2E06-2022D3493078}"/>
              </a:ext>
            </a:extLst>
          </p:cNvPr>
          <p:cNvGrpSpPr/>
          <p:nvPr/>
        </p:nvGrpSpPr>
        <p:grpSpPr>
          <a:xfrm rot="-10800000">
            <a:off x="6107067" y="4692342"/>
            <a:ext cx="710108" cy="383354"/>
            <a:chOff x="0" y="0"/>
            <a:chExt cx="891327" cy="406400"/>
          </a:xfrm>
        </p:grpSpPr>
        <p:sp>
          <p:nvSpPr>
            <p:cNvPr id="292" name="Freeform 30">
              <a:extLst>
                <a:ext uri="{FF2B5EF4-FFF2-40B4-BE49-F238E27FC236}">
                  <a16:creationId xmlns:a16="http://schemas.microsoft.com/office/drawing/2014/main" id="{B2487698-296F-0559-3FE0-317B03687922}"/>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93" name="TextBox 31">
              <a:extLst>
                <a:ext uri="{FF2B5EF4-FFF2-40B4-BE49-F238E27FC236}">
                  <a16:creationId xmlns:a16="http://schemas.microsoft.com/office/drawing/2014/main" id="{5D75D9FE-0329-E658-D617-9530E2BABC6A}"/>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4" name="Group 32">
            <a:extLst>
              <a:ext uri="{FF2B5EF4-FFF2-40B4-BE49-F238E27FC236}">
                <a16:creationId xmlns:a16="http://schemas.microsoft.com/office/drawing/2014/main" id="{73272C41-7606-B74A-0BBD-7A5A4501DC87}"/>
              </a:ext>
            </a:extLst>
          </p:cNvPr>
          <p:cNvGrpSpPr/>
          <p:nvPr/>
        </p:nvGrpSpPr>
        <p:grpSpPr>
          <a:xfrm rot="-10800000">
            <a:off x="6107067" y="3912020"/>
            <a:ext cx="710108" cy="383354"/>
            <a:chOff x="0" y="0"/>
            <a:chExt cx="891327" cy="406400"/>
          </a:xfrm>
        </p:grpSpPr>
        <p:sp>
          <p:nvSpPr>
            <p:cNvPr id="295" name="Freeform 33">
              <a:extLst>
                <a:ext uri="{FF2B5EF4-FFF2-40B4-BE49-F238E27FC236}">
                  <a16:creationId xmlns:a16="http://schemas.microsoft.com/office/drawing/2014/main" id="{374C52DE-025C-EF7B-2A25-AA048BE01EB0}"/>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96" name="TextBox 34">
              <a:extLst>
                <a:ext uri="{FF2B5EF4-FFF2-40B4-BE49-F238E27FC236}">
                  <a16:creationId xmlns:a16="http://schemas.microsoft.com/office/drawing/2014/main" id="{A8F5A0D2-CAA5-9E83-20E1-BC85F959CE94}"/>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7" name="Group 35">
            <a:extLst>
              <a:ext uri="{FF2B5EF4-FFF2-40B4-BE49-F238E27FC236}">
                <a16:creationId xmlns:a16="http://schemas.microsoft.com/office/drawing/2014/main" id="{2F8CCFEB-766F-9BC7-752E-E64CEF6F569E}"/>
              </a:ext>
            </a:extLst>
          </p:cNvPr>
          <p:cNvGrpSpPr/>
          <p:nvPr/>
        </p:nvGrpSpPr>
        <p:grpSpPr>
          <a:xfrm rot="-10800000">
            <a:off x="6107067" y="3135021"/>
            <a:ext cx="710108" cy="383354"/>
            <a:chOff x="0" y="0"/>
            <a:chExt cx="891327" cy="406400"/>
          </a:xfrm>
        </p:grpSpPr>
        <p:sp>
          <p:nvSpPr>
            <p:cNvPr id="298" name="Freeform 36">
              <a:extLst>
                <a:ext uri="{FF2B5EF4-FFF2-40B4-BE49-F238E27FC236}">
                  <a16:creationId xmlns:a16="http://schemas.microsoft.com/office/drawing/2014/main" id="{E6D6E33E-99BE-006A-38CF-76A3FAAF939A}"/>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99" name="TextBox 37">
              <a:extLst>
                <a:ext uri="{FF2B5EF4-FFF2-40B4-BE49-F238E27FC236}">
                  <a16:creationId xmlns:a16="http://schemas.microsoft.com/office/drawing/2014/main" id="{06C19A98-283D-3890-A115-9B3F52E893B3}"/>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00" name="TextBox 38">
            <a:extLst>
              <a:ext uri="{FF2B5EF4-FFF2-40B4-BE49-F238E27FC236}">
                <a16:creationId xmlns:a16="http://schemas.microsoft.com/office/drawing/2014/main" id="{409CCF8C-4C56-3216-603F-F04A6DB24CB4}"/>
              </a:ext>
            </a:extLst>
          </p:cNvPr>
          <p:cNvSpPr txBox="1"/>
          <p:nvPr/>
        </p:nvSpPr>
        <p:spPr>
          <a:xfrm>
            <a:off x="6938103" y="3525861"/>
            <a:ext cx="4800569" cy="2486578"/>
          </a:xfrm>
          <a:prstGeom prst="rect">
            <a:avLst/>
          </a:prstGeom>
        </p:spPr>
        <p:txBody>
          <a:bodyPr wrap="square" lIns="0" tIns="0" rIns="0" bIns="0" rtlCol="0" anchor="t">
            <a:spAutoFit/>
          </a:bodyPr>
          <a:lstStyle/>
          <a:p>
            <a:pPr marL="435394" lvl="1" indent="-217697">
              <a:lnSpc>
                <a:spcPts val="2823"/>
              </a:lnSpc>
              <a:buFont typeface="Arial"/>
              <a:buChar char="•"/>
            </a:pPr>
            <a:r>
              <a:rPr lang="en-US" sz="2016" dirty="0">
                <a:solidFill>
                  <a:srgbClr val="000000"/>
                </a:solidFill>
                <a:latin typeface="DejaVu Serif"/>
              </a:rPr>
              <a:t>Môn </a:t>
            </a:r>
            <a:r>
              <a:rPr lang="en-US" sz="2016" dirty="0" err="1">
                <a:solidFill>
                  <a:srgbClr val="000000"/>
                </a:solidFill>
                <a:latin typeface="DejaVu Serif"/>
              </a:rPr>
              <a:t>học</a:t>
            </a:r>
            <a:r>
              <a:rPr lang="en-US" sz="2016" dirty="0">
                <a:solidFill>
                  <a:srgbClr val="000000"/>
                </a:solidFill>
                <a:latin typeface="DejaVu Serif"/>
              </a:rPr>
              <a:t> </a:t>
            </a:r>
            <a:r>
              <a:rPr lang="en-US" sz="2016" dirty="0" err="1">
                <a:solidFill>
                  <a:srgbClr val="000000"/>
                </a:solidFill>
                <a:latin typeface="DejaVu Serif"/>
              </a:rPr>
              <a:t>phát</a:t>
            </a:r>
            <a:r>
              <a:rPr lang="en-US" sz="2016" dirty="0">
                <a:solidFill>
                  <a:srgbClr val="000000"/>
                </a:solidFill>
                <a:latin typeface="DejaVu Serif"/>
              </a:rPr>
              <a:t> </a:t>
            </a:r>
            <a:r>
              <a:rPr lang="en-US" sz="2016" dirty="0" err="1">
                <a:solidFill>
                  <a:srgbClr val="000000"/>
                </a:solidFill>
                <a:latin typeface="DejaVu Serif"/>
              </a:rPr>
              <a:t>triển</a:t>
            </a:r>
            <a:r>
              <a:rPr lang="en-US" sz="2016" dirty="0">
                <a:solidFill>
                  <a:srgbClr val="000000"/>
                </a:solidFill>
                <a:latin typeface="DejaVu Serif"/>
              </a:rPr>
              <a:t> game </a:t>
            </a:r>
            <a:r>
              <a:rPr lang="en-US" sz="2016" dirty="0" err="1">
                <a:solidFill>
                  <a:srgbClr val="000000"/>
                </a:solidFill>
                <a:latin typeface="DejaVu Serif"/>
              </a:rPr>
              <a:t>đã</a:t>
            </a:r>
            <a:r>
              <a:rPr lang="en-US" sz="2016" dirty="0">
                <a:solidFill>
                  <a:srgbClr val="000000"/>
                </a:solidFill>
                <a:latin typeface="DejaVu Serif"/>
              </a:rPr>
              <a:t> không </a:t>
            </a:r>
            <a:r>
              <a:rPr lang="en-US" sz="2016" dirty="0" err="1">
                <a:solidFill>
                  <a:srgbClr val="000000"/>
                </a:solidFill>
                <a:latin typeface="DejaVu Serif"/>
              </a:rPr>
              <a:t>được</a:t>
            </a:r>
            <a:r>
              <a:rPr lang="en-US" sz="2016" dirty="0">
                <a:solidFill>
                  <a:srgbClr val="000000"/>
                </a:solidFill>
                <a:latin typeface="DejaVu Serif"/>
              </a:rPr>
              <a:t> </a:t>
            </a:r>
            <a:r>
              <a:rPr lang="en-US" sz="2016" dirty="0" err="1">
                <a:solidFill>
                  <a:srgbClr val="000000"/>
                </a:solidFill>
                <a:latin typeface="DejaVu Serif"/>
              </a:rPr>
              <a:t>dạy</a:t>
            </a:r>
            <a:r>
              <a:rPr lang="en-US" sz="2016" dirty="0">
                <a:solidFill>
                  <a:srgbClr val="000000"/>
                </a:solidFill>
                <a:latin typeface="DejaVu Serif"/>
              </a:rPr>
              <a:t> ở </a:t>
            </a:r>
            <a:r>
              <a:rPr lang="en-US" sz="2016" dirty="0" err="1">
                <a:solidFill>
                  <a:srgbClr val="000000"/>
                </a:solidFill>
                <a:latin typeface="DejaVu Serif"/>
              </a:rPr>
              <a:t>trường</a:t>
            </a:r>
            <a:r>
              <a:rPr lang="en-US" sz="2016" dirty="0">
                <a:solidFill>
                  <a:srgbClr val="000000"/>
                </a:solidFill>
                <a:latin typeface="DejaVu Serif"/>
              </a:rPr>
              <a:t> </a:t>
            </a:r>
            <a:r>
              <a:rPr lang="en-US" sz="2016" dirty="0" err="1">
                <a:solidFill>
                  <a:srgbClr val="000000"/>
                </a:solidFill>
                <a:latin typeface="DejaVu Serif"/>
              </a:rPr>
              <a:t>trong</a:t>
            </a:r>
            <a:r>
              <a:rPr lang="en-US" sz="2016" dirty="0">
                <a:solidFill>
                  <a:srgbClr val="000000"/>
                </a:solidFill>
                <a:latin typeface="DejaVu Serif"/>
              </a:rPr>
              <a:t> </a:t>
            </a:r>
            <a:r>
              <a:rPr lang="en-US" sz="2016" dirty="0" err="1">
                <a:solidFill>
                  <a:srgbClr val="000000"/>
                </a:solidFill>
                <a:latin typeface="DejaVu Serif"/>
              </a:rPr>
              <a:t>nhiều</a:t>
            </a:r>
            <a:r>
              <a:rPr lang="en-US" sz="2016" dirty="0">
                <a:solidFill>
                  <a:srgbClr val="000000"/>
                </a:solidFill>
                <a:latin typeface="DejaVu Serif"/>
              </a:rPr>
              <a:t> </a:t>
            </a:r>
            <a:r>
              <a:rPr lang="en-US" sz="2016" dirty="0" err="1">
                <a:solidFill>
                  <a:srgbClr val="000000"/>
                </a:solidFill>
                <a:latin typeface="DejaVu Serif"/>
              </a:rPr>
              <a:t>kì</a:t>
            </a:r>
            <a:r>
              <a:rPr lang="en-US" sz="2016" dirty="0">
                <a:solidFill>
                  <a:srgbClr val="000000"/>
                </a:solidFill>
                <a:latin typeface="DejaVu Serif"/>
              </a:rPr>
              <a:t> </a:t>
            </a:r>
            <a:r>
              <a:rPr lang="en-US" sz="2016" dirty="0" err="1">
                <a:solidFill>
                  <a:srgbClr val="000000"/>
                </a:solidFill>
                <a:latin typeface="DejaVu Serif"/>
              </a:rPr>
              <a:t>nên</a:t>
            </a:r>
            <a:r>
              <a:rPr lang="en-US" sz="2016" dirty="0">
                <a:solidFill>
                  <a:srgbClr val="000000"/>
                </a:solidFill>
                <a:latin typeface="DejaVu Serif"/>
              </a:rPr>
              <a:t> </a:t>
            </a:r>
            <a:r>
              <a:rPr lang="en-US" sz="2016" dirty="0" err="1">
                <a:solidFill>
                  <a:srgbClr val="000000"/>
                </a:solidFill>
                <a:latin typeface="DejaVu Serif"/>
              </a:rPr>
              <a:t>em</a:t>
            </a:r>
            <a:r>
              <a:rPr lang="en-US" sz="2016" dirty="0">
                <a:solidFill>
                  <a:srgbClr val="000000"/>
                </a:solidFill>
                <a:latin typeface="DejaVu Serif"/>
              </a:rPr>
              <a:t> </a:t>
            </a:r>
            <a:r>
              <a:rPr lang="en-US" sz="2016" dirty="0" err="1">
                <a:solidFill>
                  <a:srgbClr val="000000"/>
                </a:solidFill>
                <a:latin typeface="DejaVu Serif"/>
              </a:rPr>
              <a:t>vẫn</a:t>
            </a:r>
            <a:r>
              <a:rPr lang="en-US" sz="2016" dirty="0">
                <a:solidFill>
                  <a:srgbClr val="000000"/>
                </a:solidFill>
                <a:latin typeface="DejaVu Serif"/>
              </a:rPr>
              <a:t> </a:t>
            </a:r>
            <a:r>
              <a:rPr lang="en-US" sz="2016" dirty="0" err="1">
                <a:solidFill>
                  <a:srgbClr val="000000"/>
                </a:solidFill>
                <a:latin typeface="DejaVu Serif"/>
              </a:rPr>
              <a:t>còn</a:t>
            </a:r>
            <a:r>
              <a:rPr lang="en-US" sz="2016" dirty="0">
                <a:solidFill>
                  <a:srgbClr val="000000"/>
                </a:solidFill>
                <a:latin typeface="DejaVu Serif"/>
              </a:rPr>
              <a:t> </a:t>
            </a:r>
            <a:r>
              <a:rPr lang="en-US" sz="2016" dirty="0" err="1">
                <a:solidFill>
                  <a:srgbClr val="000000"/>
                </a:solidFill>
                <a:latin typeface="DejaVu Serif"/>
              </a:rPr>
              <a:t>phải</a:t>
            </a:r>
            <a:r>
              <a:rPr lang="en-US" sz="2016" dirty="0">
                <a:solidFill>
                  <a:srgbClr val="000000"/>
                </a:solidFill>
                <a:latin typeface="DejaVu Serif"/>
              </a:rPr>
              <a:t> </a:t>
            </a:r>
            <a:r>
              <a:rPr lang="en-US" sz="2016" dirty="0" err="1">
                <a:solidFill>
                  <a:srgbClr val="000000"/>
                </a:solidFill>
                <a:latin typeface="DejaVu Serif"/>
              </a:rPr>
              <a:t>học</a:t>
            </a:r>
            <a:r>
              <a:rPr lang="en-US" sz="2016" dirty="0">
                <a:solidFill>
                  <a:srgbClr val="000000"/>
                </a:solidFill>
                <a:latin typeface="DejaVu Serif"/>
              </a:rPr>
              <a:t> </a:t>
            </a:r>
            <a:r>
              <a:rPr lang="en-US" sz="2016" dirty="0" err="1">
                <a:solidFill>
                  <a:srgbClr val="000000"/>
                </a:solidFill>
                <a:latin typeface="DejaVu Serif"/>
              </a:rPr>
              <a:t>hỏi</a:t>
            </a:r>
            <a:r>
              <a:rPr lang="en-US" sz="2016" dirty="0">
                <a:solidFill>
                  <a:srgbClr val="000000"/>
                </a:solidFill>
                <a:latin typeface="DejaVu Serif"/>
              </a:rPr>
              <a:t> </a:t>
            </a:r>
            <a:r>
              <a:rPr lang="en-US" sz="2016" dirty="0" err="1">
                <a:solidFill>
                  <a:srgbClr val="000000"/>
                </a:solidFill>
                <a:latin typeface="DejaVu Serif"/>
              </a:rPr>
              <a:t>nhiều</a:t>
            </a:r>
            <a:r>
              <a:rPr lang="en-US" sz="2016" dirty="0">
                <a:solidFill>
                  <a:srgbClr val="000000"/>
                </a:solidFill>
                <a:latin typeface="DejaVu Serif"/>
              </a:rPr>
              <a:t> </a:t>
            </a:r>
            <a:r>
              <a:rPr lang="en-US" sz="2016" dirty="0" err="1">
                <a:solidFill>
                  <a:srgbClr val="000000"/>
                </a:solidFill>
                <a:latin typeface="DejaVu Serif"/>
              </a:rPr>
              <a:t>về</a:t>
            </a:r>
            <a:r>
              <a:rPr lang="en-US" sz="2016" dirty="0">
                <a:solidFill>
                  <a:srgbClr val="000000"/>
                </a:solidFill>
                <a:latin typeface="DejaVu Serif"/>
              </a:rPr>
              <a:t> </a:t>
            </a:r>
            <a:r>
              <a:rPr lang="en-US" sz="2016" dirty="0" err="1">
                <a:solidFill>
                  <a:srgbClr val="000000"/>
                </a:solidFill>
                <a:latin typeface="DejaVu Serif"/>
              </a:rPr>
              <a:t>làm</a:t>
            </a:r>
            <a:r>
              <a:rPr lang="en-US" sz="2016" dirty="0">
                <a:solidFill>
                  <a:srgbClr val="000000"/>
                </a:solidFill>
                <a:latin typeface="DejaVu Serif"/>
              </a:rPr>
              <a:t> game 2D.</a:t>
            </a:r>
          </a:p>
          <a:p>
            <a:pPr marL="435394" lvl="1" indent="-217697">
              <a:lnSpc>
                <a:spcPts val="2823"/>
              </a:lnSpc>
              <a:buFont typeface="Arial"/>
              <a:buChar char="•"/>
            </a:pPr>
            <a:r>
              <a:rPr lang="en-US" sz="2016" dirty="0">
                <a:solidFill>
                  <a:srgbClr val="000000"/>
                </a:solidFill>
                <a:latin typeface="DejaVu Serif"/>
              </a:rPr>
              <a:t>Không </a:t>
            </a:r>
            <a:r>
              <a:rPr lang="en-US" sz="2016" dirty="0" err="1">
                <a:solidFill>
                  <a:srgbClr val="000000"/>
                </a:solidFill>
                <a:latin typeface="DejaVu Serif"/>
              </a:rPr>
              <a:t>có</a:t>
            </a:r>
            <a:r>
              <a:rPr lang="en-US" sz="2016" dirty="0">
                <a:solidFill>
                  <a:srgbClr val="000000"/>
                </a:solidFill>
                <a:latin typeface="DejaVu Serif"/>
              </a:rPr>
              <a:t> </a:t>
            </a:r>
            <a:r>
              <a:rPr lang="en-US" sz="2016" dirty="0" err="1">
                <a:solidFill>
                  <a:srgbClr val="000000"/>
                </a:solidFill>
                <a:latin typeface="DejaVu Serif"/>
              </a:rPr>
              <a:t>năng</a:t>
            </a:r>
            <a:r>
              <a:rPr lang="en-US" sz="2016" dirty="0">
                <a:solidFill>
                  <a:srgbClr val="000000"/>
                </a:solidFill>
                <a:latin typeface="DejaVu Serif"/>
              </a:rPr>
              <a:t> </a:t>
            </a:r>
            <a:r>
              <a:rPr lang="en-US" sz="2016" dirty="0" err="1">
                <a:solidFill>
                  <a:srgbClr val="000000"/>
                </a:solidFill>
                <a:latin typeface="DejaVu Serif"/>
              </a:rPr>
              <a:t>khiếu</a:t>
            </a:r>
            <a:r>
              <a:rPr lang="en-US" sz="2016" dirty="0">
                <a:solidFill>
                  <a:srgbClr val="000000"/>
                </a:solidFill>
                <a:latin typeface="DejaVu Serif"/>
              </a:rPr>
              <a:t> </a:t>
            </a:r>
            <a:r>
              <a:rPr lang="en-US" sz="2016" dirty="0" err="1">
                <a:solidFill>
                  <a:srgbClr val="000000"/>
                </a:solidFill>
                <a:latin typeface="DejaVu Serif"/>
              </a:rPr>
              <a:t>về</a:t>
            </a:r>
            <a:r>
              <a:rPr lang="en-US" sz="2016" dirty="0">
                <a:solidFill>
                  <a:srgbClr val="000000"/>
                </a:solidFill>
                <a:latin typeface="DejaVu Serif"/>
              </a:rPr>
              <a:t> </a:t>
            </a:r>
            <a:r>
              <a:rPr lang="en-US" sz="2016" dirty="0" err="1">
                <a:solidFill>
                  <a:srgbClr val="000000"/>
                </a:solidFill>
                <a:latin typeface="DejaVu Serif"/>
              </a:rPr>
              <a:t>đồ</a:t>
            </a:r>
            <a:r>
              <a:rPr lang="en-US" sz="2016" dirty="0">
                <a:solidFill>
                  <a:srgbClr val="000000"/>
                </a:solidFill>
                <a:latin typeface="DejaVu Serif"/>
              </a:rPr>
              <a:t> </a:t>
            </a:r>
            <a:r>
              <a:rPr lang="en-US" sz="2016" dirty="0" err="1">
                <a:solidFill>
                  <a:srgbClr val="000000"/>
                </a:solidFill>
                <a:latin typeface="DejaVu Serif"/>
              </a:rPr>
              <a:t>họa</a:t>
            </a:r>
            <a:r>
              <a:rPr lang="en-US" sz="2016" dirty="0">
                <a:solidFill>
                  <a:srgbClr val="000000"/>
                </a:solidFill>
                <a:latin typeface="DejaVu Serif"/>
              </a:rPr>
              <a:t> </a:t>
            </a:r>
            <a:r>
              <a:rPr lang="en-US" sz="2016" dirty="0" err="1">
                <a:solidFill>
                  <a:srgbClr val="000000"/>
                </a:solidFill>
                <a:latin typeface="DejaVu Serif"/>
              </a:rPr>
              <a:t>nên</a:t>
            </a:r>
            <a:r>
              <a:rPr lang="en-US" sz="2016" dirty="0">
                <a:solidFill>
                  <a:srgbClr val="000000"/>
                </a:solidFill>
                <a:latin typeface="DejaVu Serif"/>
              </a:rPr>
              <a:t> </a:t>
            </a:r>
            <a:r>
              <a:rPr lang="en-US" sz="2016" dirty="0" err="1">
                <a:solidFill>
                  <a:srgbClr val="000000"/>
                </a:solidFill>
                <a:latin typeface="DejaVu Serif"/>
              </a:rPr>
              <a:t>các</a:t>
            </a:r>
            <a:r>
              <a:rPr lang="en-US" sz="2016" dirty="0">
                <a:solidFill>
                  <a:srgbClr val="000000"/>
                </a:solidFill>
                <a:latin typeface="DejaVu Serif"/>
              </a:rPr>
              <a:t> </a:t>
            </a:r>
            <a:r>
              <a:rPr lang="en-US" sz="2016" dirty="0" err="1">
                <a:solidFill>
                  <a:srgbClr val="000000"/>
                </a:solidFill>
                <a:latin typeface="DejaVu Serif"/>
              </a:rPr>
              <a:t>hình</a:t>
            </a:r>
            <a:r>
              <a:rPr lang="en-US" sz="2016" dirty="0">
                <a:solidFill>
                  <a:srgbClr val="000000"/>
                </a:solidFill>
                <a:latin typeface="DejaVu Serif"/>
              </a:rPr>
              <a:t> </a:t>
            </a:r>
            <a:r>
              <a:rPr lang="en-US" sz="2016" dirty="0" err="1">
                <a:solidFill>
                  <a:srgbClr val="000000"/>
                </a:solidFill>
                <a:latin typeface="DejaVu Serif"/>
              </a:rPr>
              <a:t>ảnh</a:t>
            </a:r>
            <a:r>
              <a:rPr lang="en-US" sz="2016" dirty="0">
                <a:solidFill>
                  <a:srgbClr val="000000"/>
                </a:solidFill>
                <a:latin typeface="DejaVu Serif"/>
              </a:rPr>
              <a:t> </a:t>
            </a:r>
            <a:r>
              <a:rPr lang="en-US" sz="2016" dirty="0" err="1">
                <a:solidFill>
                  <a:srgbClr val="000000"/>
                </a:solidFill>
                <a:latin typeface="DejaVu Serif"/>
              </a:rPr>
              <a:t>đều</a:t>
            </a:r>
            <a:r>
              <a:rPr lang="en-US" sz="2016" dirty="0">
                <a:solidFill>
                  <a:srgbClr val="000000"/>
                </a:solidFill>
                <a:latin typeface="DejaVu Serif"/>
              </a:rPr>
              <a:t> </a:t>
            </a:r>
            <a:r>
              <a:rPr lang="en-US" sz="2016" dirty="0" err="1">
                <a:solidFill>
                  <a:srgbClr val="000000"/>
                </a:solidFill>
                <a:latin typeface="DejaVu Serif"/>
              </a:rPr>
              <a:t>được</a:t>
            </a:r>
            <a:r>
              <a:rPr lang="en-US" sz="2016" dirty="0">
                <a:solidFill>
                  <a:srgbClr val="000000"/>
                </a:solidFill>
                <a:latin typeface="DejaVu Serif"/>
              </a:rPr>
              <a:t> </a:t>
            </a:r>
            <a:r>
              <a:rPr lang="en-US" sz="2016" dirty="0" err="1">
                <a:solidFill>
                  <a:srgbClr val="000000"/>
                </a:solidFill>
                <a:latin typeface="DejaVu Serif"/>
              </a:rPr>
              <a:t>lấy</a:t>
            </a:r>
            <a:r>
              <a:rPr lang="en-US" sz="2016" dirty="0">
                <a:solidFill>
                  <a:srgbClr val="000000"/>
                </a:solidFill>
                <a:latin typeface="DejaVu Serif"/>
              </a:rPr>
              <a:t> </a:t>
            </a:r>
            <a:r>
              <a:rPr lang="en-US" sz="2016" dirty="0" err="1">
                <a:solidFill>
                  <a:srgbClr val="000000"/>
                </a:solidFill>
                <a:latin typeface="DejaVu Serif"/>
              </a:rPr>
              <a:t>từ</a:t>
            </a:r>
            <a:r>
              <a:rPr lang="en-US" sz="2016" dirty="0">
                <a:solidFill>
                  <a:srgbClr val="000000"/>
                </a:solidFill>
                <a:latin typeface="DejaVu Serif"/>
              </a:rPr>
              <a:t> </a:t>
            </a:r>
            <a:r>
              <a:rPr lang="en-US" sz="2016" dirty="0" err="1">
                <a:solidFill>
                  <a:srgbClr val="000000"/>
                </a:solidFill>
                <a:latin typeface="DejaVu Serif"/>
              </a:rPr>
              <a:t>các</a:t>
            </a:r>
            <a:r>
              <a:rPr lang="en-US" sz="2016" dirty="0">
                <a:solidFill>
                  <a:srgbClr val="000000"/>
                </a:solidFill>
                <a:latin typeface="DejaVu Serif"/>
              </a:rPr>
              <a:t> </a:t>
            </a:r>
            <a:r>
              <a:rPr lang="en-US" sz="2016" dirty="0" err="1">
                <a:solidFill>
                  <a:srgbClr val="000000"/>
                </a:solidFill>
                <a:latin typeface="DejaVu Serif"/>
              </a:rPr>
              <a:t>nguồn</a:t>
            </a:r>
            <a:r>
              <a:rPr lang="en-US" sz="2016" dirty="0">
                <a:solidFill>
                  <a:srgbClr val="000000"/>
                </a:solidFill>
                <a:latin typeface="DejaVu Serif"/>
              </a:rPr>
              <a:t> </a:t>
            </a:r>
            <a:r>
              <a:rPr lang="en-US" sz="2016" dirty="0" err="1">
                <a:solidFill>
                  <a:srgbClr val="000000"/>
                </a:solidFill>
                <a:latin typeface="DejaVu Serif"/>
              </a:rPr>
              <a:t>miễn</a:t>
            </a:r>
            <a:r>
              <a:rPr lang="en-US" sz="2016" dirty="0">
                <a:solidFill>
                  <a:srgbClr val="000000"/>
                </a:solidFill>
                <a:latin typeface="DejaVu Serif"/>
              </a:rPr>
              <a:t> </a:t>
            </a:r>
            <a:r>
              <a:rPr lang="en-US" sz="2016" dirty="0" err="1">
                <a:solidFill>
                  <a:srgbClr val="000000"/>
                </a:solidFill>
                <a:latin typeface="DejaVu Serif"/>
              </a:rPr>
              <a:t>phí</a:t>
            </a:r>
            <a:r>
              <a:rPr lang="en-US" sz="2016" dirty="0">
                <a:solidFill>
                  <a:srgbClr val="000000"/>
                </a:solidFill>
                <a:latin typeface="DejaVu Serif"/>
              </a:rPr>
              <a:t>.</a:t>
            </a:r>
          </a:p>
        </p:txBody>
      </p:sp>
      <p:grpSp>
        <p:nvGrpSpPr>
          <p:cNvPr id="301" name="Group 39">
            <a:extLst>
              <a:ext uri="{FF2B5EF4-FFF2-40B4-BE49-F238E27FC236}">
                <a16:creationId xmlns:a16="http://schemas.microsoft.com/office/drawing/2014/main" id="{142A97A3-9D7E-8692-E4B1-6C086E308D28}"/>
              </a:ext>
            </a:extLst>
          </p:cNvPr>
          <p:cNvGrpSpPr/>
          <p:nvPr/>
        </p:nvGrpSpPr>
        <p:grpSpPr>
          <a:xfrm rot="-5400000">
            <a:off x="6426259" y="7076423"/>
            <a:ext cx="521546" cy="320350"/>
            <a:chOff x="0" y="0"/>
            <a:chExt cx="812800" cy="812800"/>
          </a:xfrm>
        </p:grpSpPr>
        <p:sp>
          <p:nvSpPr>
            <p:cNvPr id="302" name="Freeform 40">
              <a:extLst>
                <a:ext uri="{FF2B5EF4-FFF2-40B4-BE49-F238E27FC236}">
                  <a16:creationId xmlns:a16="http://schemas.microsoft.com/office/drawing/2014/main" id="{9C9B4E30-8F78-B568-60D7-A1BF7BED1A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03" name="TextBox 41">
              <a:extLst>
                <a:ext uri="{FF2B5EF4-FFF2-40B4-BE49-F238E27FC236}">
                  <a16:creationId xmlns:a16="http://schemas.microsoft.com/office/drawing/2014/main" id="{C32542E7-FFCC-E055-DDB3-3AE9D450163C}"/>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04" name="Group 42">
            <a:extLst>
              <a:ext uri="{FF2B5EF4-FFF2-40B4-BE49-F238E27FC236}">
                <a16:creationId xmlns:a16="http://schemas.microsoft.com/office/drawing/2014/main" id="{2EA4BDEF-F9C5-4C87-B427-67EA3097B9CC}"/>
              </a:ext>
            </a:extLst>
          </p:cNvPr>
          <p:cNvGrpSpPr/>
          <p:nvPr/>
        </p:nvGrpSpPr>
        <p:grpSpPr>
          <a:xfrm rot="-10800000">
            <a:off x="6107067" y="7030308"/>
            <a:ext cx="710108" cy="383354"/>
            <a:chOff x="0" y="0"/>
            <a:chExt cx="891327" cy="406400"/>
          </a:xfrm>
        </p:grpSpPr>
        <p:sp>
          <p:nvSpPr>
            <p:cNvPr id="305" name="Freeform 43">
              <a:extLst>
                <a:ext uri="{FF2B5EF4-FFF2-40B4-BE49-F238E27FC236}">
                  <a16:creationId xmlns:a16="http://schemas.microsoft.com/office/drawing/2014/main" id="{5CEFF581-FBC0-8471-460D-B9C6C4116DAC}"/>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06" name="TextBox 44">
              <a:extLst>
                <a:ext uri="{FF2B5EF4-FFF2-40B4-BE49-F238E27FC236}">
                  <a16:creationId xmlns:a16="http://schemas.microsoft.com/office/drawing/2014/main" id="{0A6A3841-94D2-1CB9-74E5-84A7F375B9BA}"/>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07" name="TextBox 86">
            <a:extLst>
              <a:ext uri="{FF2B5EF4-FFF2-40B4-BE49-F238E27FC236}">
                <a16:creationId xmlns:a16="http://schemas.microsoft.com/office/drawing/2014/main" id="{78B10AC0-7AE3-314F-7367-D7FEBDF4FA59}"/>
              </a:ext>
            </a:extLst>
          </p:cNvPr>
          <p:cNvSpPr txBox="1"/>
          <p:nvPr/>
        </p:nvSpPr>
        <p:spPr>
          <a:xfrm>
            <a:off x="7104587" y="2967912"/>
            <a:ext cx="3711933" cy="516025"/>
          </a:xfrm>
          <a:prstGeom prst="rect">
            <a:avLst/>
          </a:prstGeom>
        </p:spPr>
        <p:txBody>
          <a:bodyPr wrap="square" lIns="0" tIns="0" rIns="0" bIns="0" rtlCol="0" anchor="t">
            <a:spAutoFit/>
          </a:bodyPr>
          <a:lstStyle/>
          <a:p>
            <a:pPr>
              <a:lnSpc>
                <a:spcPts val="4201"/>
              </a:lnSpc>
            </a:pPr>
            <a:r>
              <a:rPr lang="en-US" sz="3001" dirty="0" err="1">
                <a:solidFill>
                  <a:srgbClr val="000000"/>
                </a:solidFill>
                <a:latin typeface="DejaVu Serif Bold"/>
              </a:rPr>
              <a:t>Hạn</a:t>
            </a:r>
            <a:r>
              <a:rPr lang="en-US" sz="3001" dirty="0">
                <a:solidFill>
                  <a:srgbClr val="000000"/>
                </a:solidFill>
                <a:latin typeface="DejaVu Serif Bold"/>
              </a:rPr>
              <a:t> </a:t>
            </a:r>
            <a:r>
              <a:rPr lang="en-US" sz="3001" dirty="0" err="1">
                <a:solidFill>
                  <a:srgbClr val="000000"/>
                </a:solidFill>
                <a:latin typeface="DejaVu Serif Bold"/>
              </a:rPr>
              <a:t>chế</a:t>
            </a:r>
            <a:endParaRPr lang="en-US" sz="3001" dirty="0">
              <a:solidFill>
                <a:srgbClr val="000000"/>
              </a:solidFill>
              <a:latin typeface="DejaVu Serif Bold"/>
            </a:endParaRPr>
          </a:p>
        </p:txBody>
      </p:sp>
      <p:grpSp>
        <p:nvGrpSpPr>
          <p:cNvPr id="308" name="Group 4">
            <a:extLst>
              <a:ext uri="{FF2B5EF4-FFF2-40B4-BE49-F238E27FC236}">
                <a16:creationId xmlns:a16="http://schemas.microsoft.com/office/drawing/2014/main" id="{29B73D6C-73B3-8EC0-2E21-E54110E77AA0}"/>
              </a:ext>
            </a:extLst>
          </p:cNvPr>
          <p:cNvGrpSpPr/>
          <p:nvPr/>
        </p:nvGrpSpPr>
        <p:grpSpPr>
          <a:xfrm>
            <a:off x="12539290" y="2785484"/>
            <a:ext cx="5314158" cy="5379553"/>
            <a:chOff x="0" y="0"/>
            <a:chExt cx="2394995" cy="1802086"/>
          </a:xfrm>
        </p:grpSpPr>
        <p:sp>
          <p:nvSpPr>
            <p:cNvPr id="309" name="Freeform 5">
              <a:extLst>
                <a:ext uri="{FF2B5EF4-FFF2-40B4-BE49-F238E27FC236}">
                  <a16:creationId xmlns:a16="http://schemas.microsoft.com/office/drawing/2014/main" id="{B6A3FB3C-28F4-246F-D3C2-FCE959F753AB}"/>
                </a:ext>
              </a:extLst>
            </p:cNvPr>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310" name="Group 6">
            <a:extLst>
              <a:ext uri="{FF2B5EF4-FFF2-40B4-BE49-F238E27FC236}">
                <a16:creationId xmlns:a16="http://schemas.microsoft.com/office/drawing/2014/main" id="{7FD31125-1098-0DB9-A3B1-55BF66E33929}"/>
              </a:ext>
            </a:extLst>
          </p:cNvPr>
          <p:cNvGrpSpPr/>
          <p:nvPr/>
        </p:nvGrpSpPr>
        <p:grpSpPr>
          <a:xfrm>
            <a:off x="12341338" y="2587531"/>
            <a:ext cx="5314158" cy="5379552"/>
            <a:chOff x="0" y="0"/>
            <a:chExt cx="2394995" cy="1489185"/>
          </a:xfrm>
        </p:grpSpPr>
        <p:sp>
          <p:nvSpPr>
            <p:cNvPr id="311" name="Freeform 7">
              <a:extLst>
                <a:ext uri="{FF2B5EF4-FFF2-40B4-BE49-F238E27FC236}">
                  <a16:creationId xmlns:a16="http://schemas.microsoft.com/office/drawing/2014/main" id="{85304E80-45B5-1292-A0F7-FC4F8A09B595}"/>
                </a:ext>
              </a:extLst>
            </p:cNvPr>
            <p:cNvSpPr/>
            <p:nvPr/>
          </p:nvSpPr>
          <p:spPr>
            <a:xfrm>
              <a:off x="0" y="0"/>
              <a:ext cx="2394995" cy="1489185"/>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a:p>
          </p:txBody>
        </p:sp>
      </p:grpSp>
      <p:grpSp>
        <p:nvGrpSpPr>
          <p:cNvPr id="312" name="Group 8">
            <a:extLst>
              <a:ext uri="{FF2B5EF4-FFF2-40B4-BE49-F238E27FC236}">
                <a16:creationId xmlns:a16="http://schemas.microsoft.com/office/drawing/2014/main" id="{8CA0B885-5B5C-B596-70CE-965FAC96DA29}"/>
              </a:ext>
            </a:extLst>
          </p:cNvPr>
          <p:cNvGrpSpPr/>
          <p:nvPr/>
        </p:nvGrpSpPr>
        <p:grpSpPr>
          <a:xfrm rot="-5400000">
            <a:off x="12343083" y="6297870"/>
            <a:ext cx="521546" cy="320350"/>
            <a:chOff x="0" y="0"/>
            <a:chExt cx="812800" cy="812800"/>
          </a:xfrm>
        </p:grpSpPr>
        <p:sp>
          <p:nvSpPr>
            <p:cNvPr id="313" name="Freeform 9">
              <a:extLst>
                <a:ext uri="{FF2B5EF4-FFF2-40B4-BE49-F238E27FC236}">
                  <a16:creationId xmlns:a16="http://schemas.microsoft.com/office/drawing/2014/main" id="{5FE486A8-F3E0-543E-7A95-11837B49254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14" name="TextBox 10">
              <a:extLst>
                <a:ext uri="{FF2B5EF4-FFF2-40B4-BE49-F238E27FC236}">
                  <a16:creationId xmlns:a16="http://schemas.microsoft.com/office/drawing/2014/main" id="{D004593E-C8DB-BE8B-B4D0-BDF91CA04F77}"/>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15" name="Group 11">
            <a:extLst>
              <a:ext uri="{FF2B5EF4-FFF2-40B4-BE49-F238E27FC236}">
                <a16:creationId xmlns:a16="http://schemas.microsoft.com/office/drawing/2014/main" id="{49F8C559-2E1F-9F0A-1061-B4E15B72A8C7}"/>
              </a:ext>
            </a:extLst>
          </p:cNvPr>
          <p:cNvGrpSpPr/>
          <p:nvPr/>
        </p:nvGrpSpPr>
        <p:grpSpPr>
          <a:xfrm rot="-5400000">
            <a:off x="12343083" y="5517547"/>
            <a:ext cx="521546" cy="320350"/>
            <a:chOff x="0" y="0"/>
            <a:chExt cx="812800" cy="812800"/>
          </a:xfrm>
        </p:grpSpPr>
        <p:sp>
          <p:nvSpPr>
            <p:cNvPr id="316" name="Freeform 12">
              <a:extLst>
                <a:ext uri="{FF2B5EF4-FFF2-40B4-BE49-F238E27FC236}">
                  <a16:creationId xmlns:a16="http://schemas.microsoft.com/office/drawing/2014/main" id="{E1794B10-5AAB-A2EC-6671-EC3B7FCF4F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17" name="TextBox 13">
              <a:extLst>
                <a:ext uri="{FF2B5EF4-FFF2-40B4-BE49-F238E27FC236}">
                  <a16:creationId xmlns:a16="http://schemas.microsoft.com/office/drawing/2014/main" id="{713FA3A5-E34D-C9E1-5048-EA7BE196891A}"/>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18" name="Group 14">
            <a:extLst>
              <a:ext uri="{FF2B5EF4-FFF2-40B4-BE49-F238E27FC236}">
                <a16:creationId xmlns:a16="http://schemas.microsoft.com/office/drawing/2014/main" id="{D5F607A7-53B8-7DE5-2992-A0E9A65489AC}"/>
              </a:ext>
            </a:extLst>
          </p:cNvPr>
          <p:cNvGrpSpPr/>
          <p:nvPr/>
        </p:nvGrpSpPr>
        <p:grpSpPr>
          <a:xfrm rot="-5400000">
            <a:off x="12343083" y="4740549"/>
            <a:ext cx="521546" cy="320350"/>
            <a:chOff x="0" y="0"/>
            <a:chExt cx="812800" cy="812800"/>
          </a:xfrm>
        </p:grpSpPr>
        <p:sp>
          <p:nvSpPr>
            <p:cNvPr id="319" name="Freeform 15">
              <a:extLst>
                <a:ext uri="{FF2B5EF4-FFF2-40B4-BE49-F238E27FC236}">
                  <a16:creationId xmlns:a16="http://schemas.microsoft.com/office/drawing/2014/main" id="{1D2E7460-1A80-2C06-D2DA-BB3D668CA8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20" name="TextBox 16">
              <a:extLst>
                <a:ext uri="{FF2B5EF4-FFF2-40B4-BE49-F238E27FC236}">
                  <a16:creationId xmlns:a16="http://schemas.microsoft.com/office/drawing/2014/main" id="{5A72F887-6B82-48D8-D878-73429D3A0711}"/>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21" name="Group 17">
            <a:extLst>
              <a:ext uri="{FF2B5EF4-FFF2-40B4-BE49-F238E27FC236}">
                <a16:creationId xmlns:a16="http://schemas.microsoft.com/office/drawing/2014/main" id="{E5350AFB-9479-A0DF-C06F-049E8274328D}"/>
              </a:ext>
            </a:extLst>
          </p:cNvPr>
          <p:cNvGrpSpPr/>
          <p:nvPr/>
        </p:nvGrpSpPr>
        <p:grpSpPr>
          <a:xfrm rot="-5400000">
            <a:off x="12343083" y="3960227"/>
            <a:ext cx="521546" cy="320350"/>
            <a:chOff x="0" y="0"/>
            <a:chExt cx="812800" cy="812800"/>
          </a:xfrm>
        </p:grpSpPr>
        <p:sp>
          <p:nvSpPr>
            <p:cNvPr id="322" name="Freeform 18">
              <a:extLst>
                <a:ext uri="{FF2B5EF4-FFF2-40B4-BE49-F238E27FC236}">
                  <a16:creationId xmlns:a16="http://schemas.microsoft.com/office/drawing/2014/main" id="{477E672C-47B0-B9A7-583B-DBEE4E492C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23" name="TextBox 19">
              <a:extLst>
                <a:ext uri="{FF2B5EF4-FFF2-40B4-BE49-F238E27FC236}">
                  <a16:creationId xmlns:a16="http://schemas.microsoft.com/office/drawing/2014/main" id="{004625D8-7AA8-8502-4652-34E18AB391E0}"/>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24" name="Group 20">
            <a:extLst>
              <a:ext uri="{FF2B5EF4-FFF2-40B4-BE49-F238E27FC236}">
                <a16:creationId xmlns:a16="http://schemas.microsoft.com/office/drawing/2014/main" id="{C3554432-A2BB-98B0-ADE4-26C825F6622D}"/>
              </a:ext>
            </a:extLst>
          </p:cNvPr>
          <p:cNvGrpSpPr/>
          <p:nvPr/>
        </p:nvGrpSpPr>
        <p:grpSpPr>
          <a:xfrm rot="-5400000">
            <a:off x="12343083" y="3183228"/>
            <a:ext cx="521546" cy="320350"/>
            <a:chOff x="0" y="0"/>
            <a:chExt cx="812800" cy="812800"/>
          </a:xfrm>
        </p:grpSpPr>
        <p:sp>
          <p:nvSpPr>
            <p:cNvPr id="325" name="Freeform 21">
              <a:extLst>
                <a:ext uri="{FF2B5EF4-FFF2-40B4-BE49-F238E27FC236}">
                  <a16:creationId xmlns:a16="http://schemas.microsoft.com/office/drawing/2014/main" id="{4819857E-89A9-6FAE-E5A0-D249D22EFC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26" name="TextBox 22">
              <a:extLst>
                <a:ext uri="{FF2B5EF4-FFF2-40B4-BE49-F238E27FC236}">
                  <a16:creationId xmlns:a16="http://schemas.microsoft.com/office/drawing/2014/main" id="{EFB12BBB-739F-1300-5B21-C6A4C0F5B0C5}"/>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27" name="Group 23">
            <a:extLst>
              <a:ext uri="{FF2B5EF4-FFF2-40B4-BE49-F238E27FC236}">
                <a16:creationId xmlns:a16="http://schemas.microsoft.com/office/drawing/2014/main" id="{A7323F99-7BB6-E191-E03A-8F31BCCDF1AD}"/>
              </a:ext>
            </a:extLst>
          </p:cNvPr>
          <p:cNvGrpSpPr/>
          <p:nvPr/>
        </p:nvGrpSpPr>
        <p:grpSpPr>
          <a:xfrm rot="-10800000">
            <a:off x="12023891" y="6251755"/>
            <a:ext cx="710108" cy="383354"/>
            <a:chOff x="0" y="0"/>
            <a:chExt cx="891327" cy="406400"/>
          </a:xfrm>
        </p:grpSpPr>
        <p:sp>
          <p:nvSpPr>
            <p:cNvPr id="328" name="Freeform 24">
              <a:extLst>
                <a:ext uri="{FF2B5EF4-FFF2-40B4-BE49-F238E27FC236}">
                  <a16:creationId xmlns:a16="http://schemas.microsoft.com/office/drawing/2014/main" id="{612B3C27-6453-7F32-1A0E-68DDC071ECB7}"/>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29" name="TextBox 25">
              <a:extLst>
                <a:ext uri="{FF2B5EF4-FFF2-40B4-BE49-F238E27FC236}">
                  <a16:creationId xmlns:a16="http://schemas.microsoft.com/office/drawing/2014/main" id="{530F6AC7-6A00-9E44-9B1D-3A9A4E0403F8}"/>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30" name="Group 26">
            <a:extLst>
              <a:ext uri="{FF2B5EF4-FFF2-40B4-BE49-F238E27FC236}">
                <a16:creationId xmlns:a16="http://schemas.microsoft.com/office/drawing/2014/main" id="{2E18606A-CF4C-55F8-AA32-BDFDC9CA11A8}"/>
              </a:ext>
            </a:extLst>
          </p:cNvPr>
          <p:cNvGrpSpPr/>
          <p:nvPr/>
        </p:nvGrpSpPr>
        <p:grpSpPr>
          <a:xfrm rot="-10800000">
            <a:off x="12023891" y="5477353"/>
            <a:ext cx="710108" cy="383354"/>
            <a:chOff x="0" y="0"/>
            <a:chExt cx="891327" cy="406400"/>
          </a:xfrm>
        </p:grpSpPr>
        <p:sp>
          <p:nvSpPr>
            <p:cNvPr id="331" name="Freeform 27">
              <a:extLst>
                <a:ext uri="{FF2B5EF4-FFF2-40B4-BE49-F238E27FC236}">
                  <a16:creationId xmlns:a16="http://schemas.microsoft.com/office/drawing/2014/main" id="{D5CABB54-A710-619F-D470-530E7D8793D4}"/>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32" name="TextBox 28">
              <a:extLst>
                <a:ext uri="{FF2B5EF4-FFF2-40B4-BE49-F238E27FC236}">
                  <a16:creationId xmlns:a16="http://schemas.microsoft.com/office/drawing/2014/main" id="{AA94E5AD-CCE9-770D-C77D-1795823CE898}"/>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33" name="Group 29">
            <a:extLst>
              <a:ext uri="{FF2B5EF4-FFF2-40B4-BE49-F238E27FC236}">
                <a16:creationId xmlns:a16="http://schemas.microsoft.com/office/drawing/2014/main" id="{D8883794-6269-E367-DCE6-6D3A14F19B89}"/>
              </a:ext>
            </a:extLst>
          </p:cNvPr>
          <p:cNvGrpSpPr/>
          <p:nvPr/>
        </p:nvGrpSpPr>
        <p:grpSpPr>
          <a:xfrm rot="-10800000">
            <a:off x="12023891" y="4694434"/>
            <a:ext cx="710108" cy="383354"/>
            <a:chOff x="0" y="0"/>
            <a:chExt cx="891327" cy="406400"/>
          </a:xfrm>
        </p:grpSpPr>
        <p:sp>
          <p:nvSpPr>
            <p:cNvPr id="334" name="Freeform 30">
              <a:extLst>
                <a:ext uri="{FF2B5EF4-FFF2-40B4-BE49-F238E27FC236}">
                  <a16:creationId xmlns:a16="http://schemas.microsoft.com/office/drawing/2014/main" id="{BF542CB1-5E86-C4ED-83B9-4D227150126D}"/>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35" name="TextBox 31">
              <a:extLst>
                <a:ext uri="{FF2B5EF4-FFF2-40B4-BE49-F238E27FC236}">
                  <a16:creationId xmlns:a16="http://schemas.microsoft.com/office/drawing/2014/main" id="{58E848FF-951E-8DB6-38D3-FCA921592466}"/>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36" name="Group 32">
            <a:extLst>
              <a:ext uri="{FF2B5EF4-FFF2-40B4-BE49-F238E27FC236}">
                <a16:creationId xmlns:a16="http://schemas.microsoft.com/office/drawing/2014/main" id="{54C08FB5-496A-68EC-625A-015187158012}"/>
              </a:ext>
            </a:extLst>
          </p:cNvPr>
          <p:cNvGrpSpPr/>
          <p:nvPr/>
        </p:nvGrpSpPr>
        <p:grpSpPr>
          <a:xfrm rot="-10800000">
            <a:off x="12023891" y="3914112"/>
            <a:ext cx="710108" cy="383354"/>
            <a:chOff x="0" y="0"/>
            <a:chExt cx="891327" cy="406400"/>
          </a:xfrm>
        </p:grpSpPr>
        <p:sp>
          <p:nvSpPr>
            <p:cNvPr id="337" name="Freeform 33">
              <a:extLst>
                <a:ext uri="{FF2B5EF4-FFF2-40B4-BE49-F238E27FC236}">
                  <a16:creationId xmlns:a16="http://schemas.microsoft.com/office/drawing/2014/main" id="{E2874043-8B9E-8823-B12C-9E2B7308954A}"/>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38" name="TextBox 34">
              <a:extLst>
                <a:ext uri="{FF2B5EF4-FFF2-40B4-BE49-F238E27FC236}">
                  <a16:creationId xmlns:a16="http://schemas.microsoft.com/office/drawing/2014/main" id="{581E66FE-4B88-60A3-FA91-D1AB2DEA422B}"/>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39" name="Group 35">
            <a:extLst>
              <a:ext uri="{FF2B5EF4-FFF2-40B4-BE49-F238E27FC236}">
                <a16:creationId xmlns:a16="http://schemas.microsoft.com/office/drawing/2014/main" id="{053F580B-2DC9-E4E5-B96D-1075A33708F3}"/>
              </a:ext>
            </a:extLst>
          </p:cNvPr>
          <p:cNvGrpSpPr/>
          <p:nvPr/>
        </p:nvGrpSpPr>
        <p:grpSpPr>
          <a:xfrm rot="-10800000">
            <a:off x="12023891" y="3137113"/>
            <a:ext cx="710108" cy="383354"/>
            <a:chOff x="0" y="0"/>
            <a:chExt cx="891327" cy="406400"/>
          </a:xfrm>
        </p:grpSpPr>
        <p:sp>
          <p:nvSpPr>
            <p:cNvPr id="340" name="Freeform 36">
              <a:extLst>
                <a:ext uri="{FF2B5EF4-FFF2-40B4-BE49-F238E27FC236}">
                  <a16:creationId xmlns:a16="http://schemas.microsoft.com/office/drawing/2014/main" id="{53C41DA5-3391-85D7-15C8-54DA2DB4432D}"/>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1" name="TextBox 37">
              <a:extLst>
                <a:ext uri="{FF2B5EF4-FFF2-40B4-BE49-F238E27FC236}">
                  <a16:creationId xmlns:a16="http://schemas.microsoft.com/office/drawing/2014/main" id="{417AA39B-FCC3-9A79-FD97-2698C275ECAA}"/>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42" name="TextBox 38">
            <a:extLst>
              <a:ext uri="{FF2B5EF4-FFF2-40B4-BE49-F238E27FC236}">
                <a16:creationId xmlns:a16="http://schemas.microsoft.com/office/drawing/2014/main" id="{0E8929A6-0237-1142-D9F7-A4E0A8760593}"/>
              </a:ext>
            </a:extLst>
          </p:cNvPr>
          <p:cNvSpPr txBox="1"/>
          <p:nvPr/>
        </p:nvSpPr>
        <p:spPr>
          <a:xfrm>
            <a:off x="12854927" y="3527953"/>
            <a:ext cx="4800569" cy="3204723"/>
          </a:xfrm>
          <a:prstGeom prst="rect">
            <a:avLst/>
          </a:prstGeom>
        </p:spPr>
        <p:txBody>
          <a:bodyPr wrap="square" lIns="0" tIns="0" rIns="0" bIns="0" rtlCol="0" anchor="t">
            <a:spAutoFit/>
          </a:bodyPr>
          <a:lstStyle/>
          <a:p>
            <a:pPr marL="435394" lvl="1" indent="-217697">
              <a:lnSpc>
                <a:spcPts val="2823"/>
              </a:lnSpc>
              <a:buFont typeface="Arial"/>
              <a:buChar char="•"/>
            </a:pPr>
            <a:r>
              <a:rPr lang="vi-VN" sz="2016" dirty="0">
                <a:solidFill>
                  <a:srgbClr val="000000"/>
                </a:solidFill>
                <a:latin typeface="DejaVu Serif"/>
              </a:rPr>
              <a:t>Thiết kế hoàn thiện hơn về Player.</a:t>
            </a:r>
          </a:p>
          <a:p>
            <a:pPr marL="435394" lvl="1" indent="-217697">
              <a:lnSpc>
                <a:spcPts val="2823"/>
              </a:lnSpc>
              <a:buFont typeface="Arial"/>
              <a:buChar char="•"/>
            </a:pPr>
            <a:r>
              <a:rPr lang="vi-VN" sz="2016" dirty="0">
                <a:solidFill>
                  <a:srgbClr val="000000"/>
                </a:solidFill>
                <a:latin typeface="DejaVu Serif"/>
              </a:rPr>
              <a:t>Thiết kế thêm về vũ khí, ngọc phép tăng thêm tính đa dạng cho game.</a:t>
            </a:r>
          </a:p>
          <a:p>
            <a:pPr marL="435394" lvl="1" indent="-217697">
              <a:lnSpc>
                <a:spcPts val="2823"/>
              </a:lnSpc>
              <a:buFont typeface="Arial"/>
              <a:buChar char="•"/>
            </a:pPr>
            <a:r>
              <a:rPr lang="vi-VN" sz="2016" dirty="0">
                <a:solidFill>
                  <a:srgbClr val="000000"/>
                </a:solidFill>
                <a:latin typeface="DejaVu Serif"/>
              </a:rPr>
              <a:t>Thiết kế boss, </a:t>
            </a:r>
            <a:r>
              <a:rPr lang="en-US" sz="2016" dirty="0" err="1">
                <a:solidFill>
                  <a:srgbClr val="000000"/>
                </a:solidFill>
                <a:latin typeface="DejaVu Serif"/>
              </a:rPr>
              <a:t>lên</a:t>
            </a:r>
            <a:r>
              <a:rPr lang="en-US" sz="2016" dirty="0">
                <a:solidFill>
                  <a:srgbClr val="000000"/>
                </a:solidFill>
                <a:latin typeface="DejaVu Serif"/>
              </a:rPr>
              <a:t> </a:t>
            </a:r>
            <a:r>
              <a:rPr lang="vi-VN" sz="2016" dirty="0">
                <a:solidFill>
                  <a:srgbClr val="000000"/>
                </a:solidFill>
                <a:latin typeface="DejaVu Serif"/>
              </a:rPr>
              <a:t>màn chơi</a:t>
            </a:r>
            <a:r>
              <a:rPr lang="en-US" sz="2016" dirty="0">
                <a:solidFill>
                  <a:srgbClr val="000000"/>
                </a:solidFill>
                <a:latin typeface="DejaVu Serif"/>
              </a:rPr>
              <a:t>, </a:t>
            </a:r>
            <a:r>
              <a:rPr lang="en-US" sz="2016" dirty="0" err="1">
                <a:solidFill>
                  <a:srgbClr val="000000"/>
                </a:solidFill>
                <a:latin typeface="DejaVu Serif"/>
              </a:rPr>
              <a:t>điều</a:t>
            </a:r>
            <a:r>
              <a:rPr lang="en-US" sz="2016" dirty="0">
                <a:solidFill>
                  <a:srgbClr val="000000"/>
                </a:solidFill>
                <a:latin typeface="DejaVu Serif"/>
              </a:rPr>
              <a:t> </a:t>
            </a:r>
            <a:r>
              <a:rPr lang="en-US" sz="2016" dirty="0" err="1">
                <a:solidFill>
                  <a:srgbClr val="000000"/>
                </a:solidFill>
                <a:latin typeface="DejaVu Serif"/>
              </a:rPr>
              <a:t>chỉnh</a:t>
            </a:r>
            <a:r>
              <a:rPr lang="en-US" sz="2016" dirty="0">
                <a:solidFill>
                  <a:srgbClr val="000000"/>
                </a:solidFill>
                <a:latin typeface="DejaVu Serif"/>
              </a:rPr>
              <a:t> </a:t>
            </a:r>
            <a:r>
              <a:rPr lang="en-US" sz="2016" dirty="0" err="1">
                <a:solidFill>
                  <a:srgbClr val="000000"/>
                </a:solidFill>
                <a:latin typeface="DejaVu Serif"/>
              </a:rPr>
              <a:t>độ</a:t>
            </a:r>
            <a:r>
              <a:rPr lang="en-US" sz="2016" dirty="0">
                <a:solidFill>
                  <a:srgbClr val="000000"/>
                </a:solidFill>
                <a:latin typeface="DejaVu Serif"/>
              </a:rPr>
              <a:t> </a:t>
            </a:r>
            <a:r>
              <a:rPr lang="en-US" sz="2016" dirty="0" err="1">
                <a:solidFill>
                  <a:srgbClr val="000000"/>
                </a:solidFill>
                <a:latin typeface="DejaVu Serif"/>
              </a:rPr>
              <a:t>khó</a:t>
            </a:r>
            <a:r>
              <a:rPr lang="vi-VN" sz="2016" dirty="0">
                <a:solidFill>
                  <a:srgbClr val="000000"/>
                </a:solidFill>
                <a:latin typeface="DejaVu Serif"/>
              </a:rPr>
              <a:t>.</a:t>
            </a:r>
          </a:p>
          <a:p>
            <a:pPr marL="435394" lvl="1" indent="-217697">
              <a:lnSpc>
                <a:spcPts val="2823"/>
              </a:lnSpc>
              <a:buFont typeface="Arial"/>
              <a:buChar char="•"/>
            </a:pPr>
            <a:r>
              <a:rPr lang="vi-VN" sz="2016" dirty="0">
                <a:solidFill>
                  <a:srgbClr val="000000"/>
                </a:solidFill>
                <a:latin typeface="DejaVu Serif"/>
              </a:rPr>
              <a:t>Các chức năng liên quan đến cài đặt game.</a:t>
            </a:r>
          </a:p>
        </p:txBody>
      </p:sp>
      <p:grpSp>
        <p:nvGrpSpPr>
          <p:cNvPr id="343" name="Group 39">
            <a:extLst>
              <a:ext uri="{FF2B5EF4-FFF2-40B4-BE49-F238E27FC236}">
                <a16:creationId xmlns:a16="http://schemas.microsoft.com/office/drawing/2014/main" id="{CFF9B481-703A-32BA-1CAB-CF787F110593}"/>
              </a:ext>
            </a:extLst>
          </p:cNvPr>
          <p:cNvGrpSpPr/>
          <p:nvPr/>
        </p:nvGrpSpPr>
        <p:grpSpPr>
          <a:xfrm rot="-5400000">
            <a:off x="12343083" y="7078515"/>
            <a:ext cx="521546" cy="320350"/>
            <a:chOff x="0" y="0"/>
            <a:chExt cx="812800" cy="812800"/>
          </a:xfrm>
        </p:grpSpPr>
        <p:sp>
          <p:nvSpPr>
            <p:cNvPr id="344" name="Freeform 40">
              <a:extLst>
                <a:ext uri="{FF2B5EF4-FFF2-40B4-BE49-F238E27FC236}">
                  <a16:creationId xmlns:a16="http://schemas.microsoft.com/office/drawing/2014/main" id="{06846AB5-4B48-B839-CF7E-E6442F98BC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345" name="TextBox 41">
              <a:extLst>
                <a:ext uri="{FF2B5EF4-FFF2-40B4-BE49-F238E27FC236}">
                  <a16:creationId xmlns:a16="http://schemas.microsoft.com/office/drawing/2014/main" id="{757DFBC5-417F-EECF-CC2A-D2A19C5881DD}"/>
                </a:ext>
              </a:extLst>
            </p:cNvPr>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346" name="Group 42">
            <a:extLst>
              <a:ext uri="{FF2B5EF4-FFF2-40B4-BE49-F238E27FC236}">
                <a16:creationId xmlns:a16="http://schemas.microsoft.com/office/drawing/2014/main" id="{CFA6DAE4-8080-94A4-FFFE-A02D21E1452D}"/>
              </a:ext>
            </a:extLst>
          </p:cNvPr>
          <p:cNvGrpSpPr/>
          <p:nvPr/>
        </p:nvGrpSpPr>
        <p:grpSpPr>
          <a:xfrm rot="-10800000">
            <a:off x="12023891" y="7032400"/>
            <a:ext cx="710108" cy="383354"/>
            <a:chOff x="0" y="0"/>
            <a:chExt cx="891327" cy="406400"/>
          </a:xfrm>
        </p:grpSpPr>
        <p:sp>
          <p:nvSpPr>
            <p:cNvPr id="347" name="Freeform 43">
              <a:extLst>
                <a:ext uri="{FF2B5EF4-FFF2-40B4-BE49-F238E27FC236}">
                  <a16:creationId xmlns:a16="http://schemas.microsoft.com/office/drawing/2014/main" id="{1278E5D8-4129-CCB6-B679-22BFBFE5D065}"/>
                </a:ext>
              </a:extLst>
            </p:cNvPr>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8" name="TextBox 44">
              <a:extLst>
                <a:ext uri="{FF2B5EF4-FFF2-40B4-BE49-F238E27FC236}">
                  <a16:creationId xmlns:a16="http://schemas.microsoft.com/office/drawing/2014/main" id="{DBEE2C60-7102-7D99-1A2E-BD398F4E9EBA}"/>
                </a:ext>
              </a:extLst>
            </p:cNvPr>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49" name="TextBox 86">
            <a:extLst>
              <a:ext uri="{FF2B5EF4-FFF2-40B4-BE49-F238E27FC236}">
                <a16:creationId xmlns:a16="http://schemas.microsoft.com/office/drawing/2014/main" id="{C5ABBD5D-760B-8897-52D7-FA3A37B64833}"/>
              </a:ext>
            </a:extLst>
          </p:cNvPr>
          <p:cNvSpPr txBox="1"/>
          <p:nvPr/>
        </p:nvSpPr>
        <p:spPr>
          <a:xfrm>
            <a:off x="13021411" y="2970004"/>
            <a:ext cx="3818789" cy="496674"/>
          </a:xfrm>
          <a:prstGeom prst="rect">
            <a:avLst/>
          </a:prstGeom>
        </p:spPr>
        <p:txBody>
          <a:bodyPr wrap="square" lIns="0" tIns="0" rIns="0" bIns="0" rtlCol="0" anchor="t">
            <a:spAutoFit/>
          </a:bodyPr>
          <a:lstStyle/>
          <a:p>
            <a:pPr>
              <a:lnSpc>
                <a:spcPts val="4201"/>
              </a:lnSpc>
            </a:pPr>
            <a:r>
              <a:rPr lang="en-US" sz="3001" dirty="0" err="1">
                <a:solidFill>
                  <a:srgbClr val="000000"/>
                </a:solidFill>
                <a:latin typeface="DejaVu Serif Bold"/>
              </a:rPr>
              <a:t>Hướng</a:t>
            </a:r>
            <a:r>
              <a:rPr lang="en-US" sz="3001" dirty="0">
                <a:solidFill>
                  <a:srgbClr val="000000"/>
                </a:solidFill>
                <a:latin typeface="DejaVu Serif Bold"/>
              </a:rPr>
              <a:t> </a:t>
            </a:r>
            <a:r>
              <a:rPr lang="en-US" sz="3001" dirty="0" err="1">
                <a:solidFill>
                  <a:srgbClr val="000000"/>
                </a:solidFill>
                <a:latin typeface="DejaVu Serif Bold"/>
              </a:rPr>
              <a:t>phát</a:t>
            </a:r>
            <a:r>
              <a:rPr lang="en-US" sz="3001" dirty="0">
                <a:solidFill>
                  <a:srgbClr val="000000"/>
                </a:solidFill>
                <a:latin typeface="DejaVu Serif Bold"/>
              </a:rPr>
              <a:t> </a:t>
            </a:r>
            <a:r>
              <a:rPr lang="en-US" sz="3001" dirty="0" err="1">
                <a:solidFill>
                  <a:srgbClr val="000000"/>
                </a:solidFill>
                <a:latin typeface="DejaVu Serif Bold"/>
              </a:rPr>
              <a:t>triển</a:t>
            </a:r>
            <a:endParaRPr lang="en-US" sz="3001" dirty="0">
              <a:solidFill>
                <a:srgbClr val="000000"/>
              </a:solidFill>
              <a:latin typeface="DejaVu Serif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sp>
        <p:nvSpPr>
          <p:cNvPr id="3" name="Freeform 3"/>
          <p:cNvSpPr/>
          <p:nvPr/>
        </p:nvSpPr>
        <p:spPr>
          <a:xfrm rot="-1505796">
            <a:off x="13952167" y="7073774"/>
            <a:ext cx="2551164" cy="1544615"/>
          </a:xfrm>
          <a:custGeom>
            <a:avLst/>
            <a:gdLst/>
            <a:ahLst/>
            <a:cxnLst/>
            <a:rect l="l" t="t" r="r" b="b"/>
            <a:pathLst>
              <a:path w="2551165" h="1544615">
                <a:moveTo>
                  <a:pt x="0" y="0"/>
                </a:moveTo>
                <a:lnTo>
                  <a:pt x="2551165" y="0"/>
                </a:lnTo>
                <a:lnTo>
                  <a:pt x="2551165" y="1544615"/>
                </a:lnTo>
                <a:lnTo>
                  <a:pt x="0" y="1544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sp>
        <p:nvSpPr>
          <p:cNvPr id="4" name="Freeform 4"/>
          <p:cNvSpPr/>
          <p:nvPr/>
        </p:nvSpPr>
        <p:spPr>
          <a:xfrm>
            <a:off x="1577527" y="6982327"/>
            <a:ext cx="1991879" cy="1727502"/>
          </a:xfrm>
          <a:custGeom>
            <a:avLst/>
            <a:gdLst/>
            <a:ahLst/>
            <a:cxnLst/>
            <a:rect l="l" t="t" r="r" b="b"/>
            <a:pathLst>
              <a:path w="1991879" h="1727503">
                <a:moveTo>
                  <a:pt x="0" y="0"/>
                </a:moveTo>
                <a:lnTo>
                  <a:pt x="1991879" y="0"/>
                </a:lnTo>
                <a:lnTo>
                  <a:pt x="1991879" y="1727503"/>
                </a:lnTo>
                <a:lnTo>
                  <a:pt x="0" y="17275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801"/>
          </a:p>
        </p:txBody>
      </p:sp>
      <p:sp>
        <p:nvSpPr>
          <p:cNvPr id="5" name="Freeform 5"/>
          <p:cNvSpPr/>
          <p:nvPr/>
        </p:nvSpPr>
        <p:spPr>
          <a:xfrm rot="2226896">
            <a:off x="14750249" y="1622644"/>
            <a:ext cx="1730585" cy="1995433"/>
          </a:xfrm>
          <a:custGeom>
            <a:avLst/>
            <a:gdLst/>
            <a:ahLst/>
            <a:cxnLst/>
            <a:rect l="l" t="t" r="r" b="b"/>
            <a:pathLst>
              <a:path w="1730585" h="1995433">
                <a:moveTo>
                  <a:pt x="0" y="0"/>
                </a:moveTo>
                <a:lnTo>
                  <a:pt x="1730585" y="0"/>
                </a:lnTo>
                <a:lnTo>
                  <a:pt x="1730585" y="1995433"/>
                </a:lnTo>
                <a:lnTo>
                  <a:pt x="0" y="1995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801"/>
          </a:p>
        </p:txBody>
      </p:sp>
      <p:sp>
        <p:nvSpPr>
          <p:cNvPr id="6" name="Freeform 6"/>
          <p:cNvSpPr/>
          <p:nvPr/>
        </p:nvSpPr>
        <p:spPr>
          <a:xfrm rot="-1500528">
            <a:off x="1715393" y="1588785"/>
            <a:ext cx="2157275" cy="2063140"/>
          </a:xfrm>
          <a:custGeom>
            <a:avLst/>
            <a:gdLst/>
            <a:ahLst/>
            <a:cxnLst/>
            <a:rect l="l" t="t" r="r" b="b"/>
            <a:pathLst>
              <a:path w="2157274" h="2063139">
                <a:moveTo>
                  <a:pt x="0" y="0"/>
                </a:moveTo>
                <a:lnTo>
                  <a:pt x="2157274" y="0"/>
                </a:lnTo>
                <a:lnTo>
                  <a:pt x="2157274" y="2063139"/>
                </a:lnTo>
                <a:lnTo>
                  <a:pt x="0" y="20631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801"/>
          </a:p>
        </p:txBody>
      </p:sp>
      <p:sp>
        <p:nvSpPr>
          <p:cNvPr id="7" name="TextBox 7"/>
          <p:cNvSpPr txBox="1"/>
          <p:nvPr/>
        </p:nvSpPr>
        <p:spPr>
          <a:xfrm>
            <a:off x="2811654" y="3600452"/>
            <a:ext cx="12664702" cy="2668166"/>
          </a:xfrm>
          <a:prstGeom prst="rect">
            <a:avLst/>
          </a:prstGeom>
        </p:spPr>
        <p:txBody>
          <a:bodyPr lIns="0" tIns="0" rIns="0" bIns="0" rtlCol="0" anchor="t">
            <a:spAutoFit/>
          </a:bodyPr>
          <a:lstStyle/>
          <a:p>
            <a:pPr algn="ctr">
              <a:lnSpc>
                <a:spcPts val="11518"/>
              </a:lnSpc>
            </a:pPr>
            <a:r>
              <a:rPr lang="en-US" sz="9600" dirty="0">
                <a:solidFill>
                  <a:srgbClr val="FFFFFF"/>
                </a:solidFill>
                <a:latin typeface="Arcade Gamer"/>
              </a:rPr>
              <a:t>THANK YOU!</a:t>
            </a:r>
          </a:p>
          <a:p>
            <a:pPr algn="ctr">
              <a:lnSpc>
                <a:spcPts val="11518"/>
              </a:lnSpc>
            </a:pPr>
            <a:r>
              <a:rPr lang="en-US" sz="2800" dirty="0" err="1">
                <a:solidFill>
                  <a:srgbClr val="FFFFFF"/>
                </a:solidFill>
                <a:latin typeface="DejaVu Serif" panose="020B0604020202020204" charset="0"/>
                <a:ea typeface="DejaVu Serif" panose="020B0604020202020204" charset="0"/>
                <a:cs typeface="DejaVu Serif" panose="020B0604020202020204" charset="0"/>
              </a:rPr>
              <a:t>Cảm</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ơn</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thầy</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cô</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đã</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lắng</a:t>
            </a:r>
            <a:r>
              <a:rPr lang="en-US" sz="2800" dirty="0">
                <a:solidFill>
                  <a:srgbClr val="FFFFFF"/>
                </a:solidFill>
                <a:latin typeface="DejaVu Serif" panose="020B0604020202020204" charset="0"/>
                <a:ea typeface="DejaVu Serif" panose="020B0604020202020204" charset="0"/>
                <a:cs typeface="DejaVu Serif" panose="020B0604020202020204" charset="0"/>
              </a:rPr>
              <a:t> </a:t>
            </a:r>
            <a:r>
              <a:rPr lang="en-US" sz="2800" dirty="0" err="1">
                <a:solidFill>
                  <a:srgbClr val="FFFFFF"/>
                </a:solidFill>
                <a:latin typeface="DejaVu Serif" panose="020B0604020202020204" charset="0"/>
                <a:ea typeface="DejaVu Serif" panose="020B0604020202020204" charset="0"/>
                <a:cs typeface="DejaVu Serif" panose="020B0604020202020204" charset="0"/>
              </a:rPr>
              <a:t>nghe</a:t>
            </a:r>
            <a:r>
              <a:rPr lang="en-US" sz="2800" dirty="0">
                <a:solidFill>
                  <a:srgbClr val="FFFFFF"/>
                </a:solidFill>
                <a:latin typeface="DejaVu Serif" panose="020B0604020202020204" charset="0"/>
                <a:ea typeface="DejaVu Serif" panose="020B0604020202020204" charset="0"/>
                <a:cs typeface="DejaVu Serif" panose="020B0604020202020204" charset="0"/>
              </a:rPr>
              <a:t>!</a:t>
            </a:r>
          </a:p>
        </p:txBody>
      </p:sp>
      <p:sp>
        <p:nvSpPr>
          <p:cNvPr id="17" name="TextBox 58">
            <a:extLst>
              <a:ext uri="{FF2B5EF4-FFF2-40B4-BE49-F238E27FC236}">
                <a16:creationId xmlns:a16="http://schemas.microsoft.com/office/drawing/2014/main" id="{5A3E9972-8279-BC92-DF57-7F0BF7706179}"/>
              </a:ext>
            </a:extLst>
          </p:cNvPr>
          <p:cNvSpPr txBox="1"/>
          <p:nvPr/>
        </p:nvSpPr>
        <p:spPr>
          <a:xfrm>
            <a:off x="17377416" y="9529557"/>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grpSp>
        <p:nvGrpSpPr>
          <p:cNvPr id="3" name="Group 3"/>
          <p:cNvGrpSpPr/>
          <p:nvPr/>
        </p:nvGrpSpPr>
        <p:grpSpPr>
          <a:xfrm>
            <a:off x="5975474" y="1123335"/>
            <a:ext cx="6718062" cy="8421337"/>
            <a:chOff x="0" y="0"/>
            <a:chExt cx="2450767" cy="3072126"/>
          </a:xfrm>
        </p:grpSpPr>
        <p:sp>
          <p:nvSpPr>
            <p:cNvPr id="4" name="Freeform 4"/>
            <p:cNvSpPr/>
            <p:nvPr/>
          </p:nvSpPr>
          <p:spPr>
            <a:xfrm>
              <a:off x="0" y="0"/>
              <a:ext cx="2450767" cy="3072126"/>
            </a:xfrm>
            <a:custGeom>
              <a:avLst/>
              <a:gdLst/>
              <a:ahLst/>
              <a:cxnLst/>
              <a:rect l="l" t="t" r="r" b="b"/>
              <a:pathLst>
                <a:path w="2450767" h="3072126">
                  <a:moveTo>
                    <a:pt x="2326307" y="3072126"/>
                  </a:moveTo>
                  <a:lnTo>
                    <a:pt x="124460" y="3072126"/>
                  </a:lnTo>
                  <a:cubicBezTo>
                    <a:pt x="55880" y="3072126"/>
                    <a:pt x="0" y="3016246"/>
                    <a:pt x="0" y="2947666"/>
                  </a:cubicBezTo>
                  <a:lnTo>
                    <a:pt x="0" y="124460"/>
                  </a:lnTo>
                  <a:cubicBezTo>
                    <a:pt x="0" y="55880"/>
                    <a:pt x="55880" y="0"/>
                    <a:pt x="124460" y="0"/>
                  </a:cubicBezTo>
                  <a:lnTo>
                    <a:pt x="2326307" y="0"/>
                  </a:lnTo>
                  <a:cubicBezTo>
                    <a:pt x="2394887" y="0"/>
                    <a:pt x="2450767" y="55880"/>
                    <a:pt x="2450767" y="124460"/>
                  </a:cubicBezTo>
                  <a:lnTo>
                    <a:pt x="2450767" y="2947666"/>
                  </a:lnTo>
                  <a:cubicBezTo>
                    <a:pt x="2450767" y="3016246"/>
                    <a:pt x="2394887" y="3072126"/>
                    <a:pt x="2326307" y="3072126"/>
                  </a:cubicBezTo>
                  <a:close/>
                </a:path>
              </a:pathLst>
            </a:custGeom>
            <a:solidFill>
              <a:srgbClr val="B475C6"/>
            </a:solidFill>
          </p:spPr>
          <p:txBody>
            <a:bodyPr/>
            <a:lstStyle/>
            <a:p>
              <a:endParaRPr lang="en-US" sz="1801"/>
            </a:p>
          </p:txBody>
        </p:sp>
      </p:grpSp>
      <p:grpSp>
        <p:nvGrpSpPr>
          <p:cNvPr id="5" name="Group 5"/>
          <p:cNvGrpSpPr/>
          <p:nvPr/>
        </p:nvGrpSpPr>
        <p:grpSpPr>
          <a:xfrm>
            <a:off x="5794498" y="932836"/>
            <a:ext cx="6718062" cy="8421337"/>
            <a:chOff x="0" y="0"/>
            <a:chExt cx="2450767" cy="3072126"/>
          </a:xfrm>
        </p:grpSpPr>
        <p:sp>
          <p:nvSpPr>
            <p:cNvPr id="6" name="Freeform 6"/>
            <p:cNvSpPr/>
            <p:nvPr/>
          </p:nvSpPr>
          <p:spPr>
            <a:xfrm>
              <a:off x="0" y="0"/>
              <a:ext cx="2450767" cy="3072126"/>
            </a:xfrm>
            <a:custGeom>
              <a:avLst/>
              <a:gdLst/>
              <a:ahLst/>
              <a:cxnLst/>
              <a:rect l="l" t="t" r="r" b="b"/>
              <a:pathLst>
                <a:path w="2450767" h="3072126">
                  <a:moveTo>
                    <a:pt x="2326307" y="3072126"/>
                  </a:moveTo>
                  <a:lnTo>
                    <a:pt x="124460" y="3072126"/>
                  </a:lnTo>
                  <a:cubicBezTo>
                    <a:pt x="55880" y="3072126"/>
                    <a:pt x="0" y="3016246"/>
                    <a:pt x="0" y="2947666"/>
                  </a:cubicBezTo>
                  <a:lnTo>
                    <a:pt x="0" y="124460"/>
                  </a:lnTo>
                  <a:cubicBezTo>
                    <a:pt x="0" y="55880"/>
                    <a:pt x="55880" y="0"/>
                    <a:pt x="124460" y="0"/>
                  </a:cubicBezTo>
                  <a:lnTo>
                    <a:pt x="2326307" y="0"/>
                  </a:lnTo>
                  <a:cubicBezTo>
                    <a:pt x="2394887" y="0"/>
                    <a:pt x="2450767" y="55880"/>
                    <a:pt x="2450767" y="124460"/>
                  </a:cubicBezTo>
                  <a:lnTo>
                    <a:pt x="2450767" y="2947666"/>
                  </a:lnTo>
                  <a:cubicBezTo>
                    <a:pt x="2450767" y="3016246"/>
                    <a:pt x="2394887" y="3072126"/>
                    <a:pt x="2326307" y="3072126"/>
                  </a:cubicBezTo>
                  <a:close/>
                </a:path>
              </a:pathLst>
            </a:custGeom>
            <a:solidFill>
              <a:srgbClr val="FCD24F"/>
            </a:solidFill>
          </p:spPr>
          <p:txBody>
            <a:bodyPr/>
            <a:lstStyle/>
            <a:p>
              <a:endParaRPr lang="en-US" sz="1801"/>
            </a:p>
          </p:txBody>
        </p:sp>
      </p:grpSp>
      <p:grpSp>
        <p:nvGrpSpPr>
          <p:cNvPr id="7" name="Group 7"/>
          <p:cNvGrpSpPr/>
          <p:nvPr/>
        </p:nvGrpSpPr>
        <p:grpSpPr>
          <a:xfrm>
            <a:off x="6258363" y="1414117"/>
            <a:ext cx="5766194" cy="1006439"/>
            <a:chOff x="0" y="0"/>
            <a:chExt cx="3783635" cy="660400"/>
          </a:xfrm>
        </p:grpSpPr>
        <p:sp>
          <p:nvSpPr>
            <p:cNvPr id="8" name="Freeform 8"/>
            <p:cNvSpPr/>
            <p:nvPr/>
          </p:nvSpPr>
          <p:spPr>
            <a:xfrm>
              <a:off x="0" y="0"/>
              <a:ext cx="3783635" cy="660400"/>
            </a:xfrm>
            <a:custGeom>
              <a:avLst/>
              <a:gdLst/>
              <a:ahLst/>
              <a:cxnLst/>
              <a:rect l="l" t="t" r="r" b="b"/>
              <a:pathLst>
                <a:path w="3783635" h="660400">
                  <a:moveTo>
                    <a:pt x="3659175" y="660400"/>
                  </a:moveTo>
                  <a:lnTo>
                    <a:pt x="124460" y="660400"/>
                  </a:lnTo>
                  <a:cubicBezTo>
                    <a:pt x="55880" y="660400"/>
                    <a:pt x="0" y="604520"/>
                    <a:pt x="0" y="535940"/>
                  </a:cubicBezTo>
                  <a:lnTo>
                    <a:pt x="0" y="124460"/>
                  </a:lnTo>
                  <a:cubicBezTo>
                    <a:pt x="0" y="55880"/>
                    <a:pt x="55880" y="0"/>
                    <a:pt x="124460" y="0"/>
                  </a:cubicBezTo>
                  <a:lnTo>
                    <a:pt x="3659175" y="0"/>
                  </a:lnTo>
                  <a:cubicBezTo>
                    <a:pt x="3727755" y="0"/>
                    <a:pt x="3783635" y="55880"/>
                    <a:pt x="3783635" y="124460"/>
                  </a:cubicBezTo>
                  <a:lnTo>
                    <a:pt x="3783635" y="535940"/>
                  </a:lnTo>
                  <a:cubicBezTo>
                    <a:pt x="3783635" y="604520"/>
                    <a:pt x="3727755" y="660400"/>
                    <a:pt x="3659175" y="660400"/>
                  </a:cubicBezTo>
                  <a:close/>
                </a:path>
              </a:pathLst>
            </a:custGeom>
            <a:solidFill>
              <a:srgbClr val="D75B3F"/>
            </a:solidFill>
          </p:spPr>
          <p:txBody>
            <a:bodyPr/>
            <a:lstStyle/>
            <a:p>
              <a:endParaRPr lang="en-US" sz="1801"/>
            </a:p>
          </p:txBody>
        </p:sp>
      </p:grpSp>
      <p:sp>
        <p:nvSpPr>
          <p:cNvPr id="9" name="Freeform 9"/>
          <p:cNvSpPr/>
          <p:nvPr/>
        </p:nvSpPr>
        <p:spPr>
          <a:xfrm rot="2454985">
            <a:off x="1773429" y="4297284"/>
            <a:ext cx="1798233" cy="2073435"/>
          </a:xfrm>
          <a:custGeom>
            <a:avLst/>
            <a:gdLst/>
            <a:ahLst/>
            <a:cxnLst/>
            <a:rect l="l" t="t" r="r" b="b"/>
            <a:pathLst>
              <a:path w="1798233" h="2073434">
                <a:moveTo>
                  <a:pt x="0" y="0"/>
                </a:moveTo>
                <a:lnTo>
                  <a:pt x="1798233" y="0"/>
                </a:lnTo>
                <a:lnTo>
                  <a:pt x="1798233" y="2073434"/>
                </a:lnTo>
                <a:lnTo>
                  <a:pt x="0" y="20734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grpSp>
        <p:nvGrpSpPr>
          <p:cNvPr id="10" name="Group 10"/>
          <p:cNvGrpSpPr/>
          <p:nvPr/>
        </p:nvGrpSpPr>
        <p:grpSpPr>
          <a:xfrm>
            <a:off x="3569415" y="2420547"/>
            <a:ext cx="923136" cy="9231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A7E8CE"/>
            </a:solidFill>
          </p:spPr>
          <p:txBody>
            <a:bodyPr/>
            <a:lstStyle/>
            <a:p>
              <a:endParaRPr lang="en-US" sz="1801"/>
            </a:p>
          </p:txBody>
        </p:sp>
        <p:sp>
          <p:nvSpPr>
            <p:cNvPr id="12" name="TextBox 12"/>
            <p:cNvSpPr txBox="1"/>
            <p:nvPr/>
          </p:nvSpPr>
          <p:spPr>
            <a:xfrm>
              <a:off x="190500" y="161925"/>
              <a:ext cx="431800" cy="460375"/>
            </a:xfrm>
            <a:prstGeom prst="rect">
              <a:avLst/>
            </a:prstGeom>
          </p:spPr>
          <p:txBody>
            <a:bodyPr lIns="50800" tIns="50800" rIns="50800" bIns="50800" rtlCol="0" anchor="ctr"/>
            <a:lstStyle/>
            <a:p>
              <a:pPr algn="ctr">
                <a:lnSpc>
                  <a:spcPts val="1972"/>
                </a:lnSpc>
              </a:pPr>
              <a:endParaRPr sz="1801"/>
            </a:p>
          </p:txBody>
        </p:sp>
      </p:grpSp>
      <p:sp>
        <p:nvSpPr>
          <p:cNvPr id="13" name="TextBox 13"/>
          <p:cNvSpPr txBox="1"/>
          <p:nvPr/>
        </p:nvSpPr>
        <p:spPr>
          <a:xfrm>
            <a:off x="13136303" y="1924567"/>
            <a:ext cx="4782540" cy="2035622"/>
          </a:xfrm>
          <a:prstGeom prst="rect">
            <a:avLst/>
          </a:prstGeom>
        </p:spPr>
        <p:txBody>
          <a:bodyPr lIns="0" tIns="0" rIns="0" bIns="0" rtlCol="0" anchor="t">
            <a:spAutoFit/>
          </a:bodyPr>
          <a:lstStyle/>
          <a:p>
            <a:pPr algn="ctr">
              <a:lnSpc>
                <a:spcPts val="5246"/>
              </a:lnSpc>
            </a:pPr>
            <a:r>
              <a:rPr lang="en-US" sz="5246" spc="315">
                <a:solidFill>
                  <a:srgbClr val="81E883"/>
                </a:solidFill>
                <a:latin typeface="Bungee Shade"/>
              </a:rPr>
              <a:t>DUNGEONS AND WITCHERS</a:t>
            </a:r>
          </a:p>
        </p:txBody>
      </p:sp>
      <p:sp>
        <p:nvSpPr>
          <p:cNvPr id="14" name="TextBox 14"/>
          <p:cNvSpPr txBox="1"/>
          <p:nvPr/>
        </p:nvSpPr>
        <p:spPr>
          <a:xfrm>
            <a:off x="6258370" y="2806324"/>
            <a:ext cx="4375431" cy="496674"/>
          </a:xfrm>
          <a:prstGeom prst="rect">
            <a:avLst/>
          </a:prstGeom>
        </p:spPr>
        <p:txBody>
          <a:bodyPr wrap="square" lIns="0" tIns="0" rIns="0" bIns="0" rtlCol="0" anchor="t">
            <a:spAutoFit/>
          </a:bodyPr>
          <a:lstStyle/>
          <a:p>
            <a:pPr algn="ctr">
              <a:lnSpc>
                <a:spcPts val="4201"/>
              </a:lnSpc>
            </a:pPr>
            <a:r>
              <a:rPr lang="en-US" sz="3001" dirty="0">
                <a:solidFill>
                  <a:srgbClr val="000000"/>
                </a:solidFill>
                <a:latin typeface="DejaVu Serif Bold"/>
              </a:rPr>
              <a:t>Tổng </a:t>
            </a:r>
            <a:r>
              <a:rPr lang="en-US" sz="3001" dirty="0" err="1">
                <a:solidFill>
                  <a:srgbClr val="000000"/>
                </a:solidFill>
                <a:latin typeface="DejaVu Serif Bold"/>
              </a:rPr>
              <a:t>quan</a:t>
            </a:r>
            <a:r>
              <a:rPr lang="en-US" sz="3001" dirty="0">
                <a:solidFill>
                  <a:srgbClr val="000000"/>
                </a:solidFill>
                <a:latin typeface="DejaVu Serif Bold"/>
              </a:rPr>
              <a:t> </a:t>
            </a:r>
            <a:r>
              <a:rPr lang="en-US" sz="3001" dirty="0" err="1">
                <a:solidFill>
                  <a:srgbClr val="000000"/>
                </a:solidFill>
                <a:latin typeface="DejaVu Serif Bold"/>
              </a:rPr>
              <a:t>về</a:t>
            </a:r>
            <a:r>
              <a:rPr lang="en-US" sz="3001" dirty="0">
                <a:solidFill>
                  <a:srgbClr val="000000"/>
                </a:solidFill>
                <a:latin typeface="DejaVu Serif Bold"/>
              </a:rPr>
              <a:t> đề </a:t>
            </a:r>
            <a:r>
              <a:rPr lang="en-US" sz="3001" dirty="0" err="1">
                <a:solidFill>
                  <a:srgbClr val="000000"/>
                </a:solidFill>
                <a:latin typeface="DejaVu Serif Bold"/>
              </a:rPr>
              <a:t>tài</a:t>
            </a:r>
            <a:endParaRPr lang="en-US" sz="3001" dirty="0">
              <a:solidFill>
                <a:srgbClr val="000000"/>
              </a:solidFill>
              <a:latin typeface="DejaVu Serif Bold"/>
            </a:endParaRPr>
          </a:p>
        </p:txBody>
      </p:sp>
      <p:sp>
        <p:nvSpPr>
          <p:cNvPr id="15" name="TextBox 15"/>
          <p:cNvSpPr txBox="1"/>
          <p:nvPr/>
        </p:nvSpPr>
        <p:spPr>
          <a:xfrm>
            <a:off x="6258363" y="4752982"/>
            <a:ext cx="4562041" cy="496674"/>
          </a:xfrm>
          <a:prstGeom prst="rect">
            <a:avLst/>
          </a:prstGeom>
        </p:spPr>
        <p:txBody>
          <a:bodyPr wrap="square" lIns="0" tIns="0" rIns="0" bIns="0" rtlCol="0" anchor="t">
            <a:spAutoFit/>
          </a:bodyPr>
          <a:lstStyle/>
          <a:p>
            <a:pPr algn="just">
              <a:lnSpc>
                <a:spcPts val="4201"/>
              </a:lnSpc>
            </a:pPr>
            <a:r>
              <a:rPr lang="en-US" sz="3001" dirty="0" err="1">
                <a:solidFill>
                  <a:srgbClr val="000000"/>
                </a:solidFill>
                <a:latin typeface="DejaVu Serif Bold"/>
              </a:rPr>
              <a:t>Mô</a:t>
            </a:r>
            <a:r>
              <a:rPr lang="en-US" sz="3001" dirty="0">
                <a:solidFill>
                  <a:srgbClr val="000000"/>
                </a:solidFill>
                <a:latin typeface="DejaVu Serif Bold"/>
              </a:rPr>
              <a:t> </a:t>
            </a:r>
            <a:r>
              <a:rPr lang="en-US" sz="3001" dirty="0" err="1">
                <a:solidFill>
                  <a:srgbClr val="000000"/>
                </a:solidFill>
                <a:latin typeface="DejaVu Serif Bold"/>
              </a:rPr>
              <a:t>tả</a:t>
            </a:r>
            <a:r>
              <a:rPr lang="en-US" sz="3001" dirty="0">
                <a:solidFill>
                  <a:srgbClr val="000000"/>
                </a:solidFill>
                <a:latin typeface="DejaVu Serif Bold"/>
              </a:rPr>
              <a:t> thiết </a:t>
            </a:r>
            <a:r>
              <a:rPr lang="en-US" sz="3001" dirty="0" err="1">
                <a:solidFill>
                  <a:srgbClr val="000000"/>
                </a:solidFill>
                <a:latin typeface="DejaVu Serif Bold"/>
              </a:rPr>
              <a:t>kế</a:t>
            </a:r>
            <a:r>
              <a:rPr lang="en-US" sz="3001" dirty="0">
                <a:solidFill>
                  <a:srgbClr val="000000"/>
                </a:solidFill>
                <a:latin typeface="DejaVu Serif Bold"/>
              </a:rPr>
              <a:t> game</a:t>
            </a:r>
          </a:p>
        </p:txBody>
      </p:sp>
      <p:sp>
        <p:nvSpPr>
          <p:cNvPr id="16" name="TextBox 16"/>
          <p:cNvSpPr txBox="1"/>
          <p:nvPr/>
        </p:nvSpPr>
        <p:spPr>
          <a:xfrm>
            <a:off x="6258362" y="7816212"/>
            <a:ext cx="4181040" cy="496674"/>
          </a:xfrm>
          <a:prstGeom prst="rect">
            <a:avLst/>
          </a:prstGeom>
        </p:spPr>
        <p:txBody>
          <a:bodyPr wrap="square" lIns="0" tIns="0" rIns="0" bIns="0" rtlCol="0" anchor="t">
            <a:spAutoFit/>
          </a:bodyPr>
          <a:lstStyle/>
          <a:p>
            <a:pPr algn="just">
              <a:lnSpc>
                <a:spcPts val="4201"/>
              </a:lnSpc>
            </a:pPr>
            <a:r>
              <a:rPr lang="en-US" sz="3001" dirty="0">
                <a:solidFill>
                  <a:srgbClr val="000000"/>
                </a:solidFill>
                <a:latin typeface="DejaVu Serif Bold"/>
              </a:rPr>
              <a:t>Demo </a:t>
            </a:r>
            <a:r>
              <a:rPr lang="en-US" sz="3001" dirty="0" err="1">
                <a:solidFill>
                  <a:srgbClr val="000000"/>
                </a:solidFill>
                <a:latin typeface="DejaVu Serif Bold"/>
              </a:rPr>
              <a:t>sản</a:t>
            </a:r>
            <a:r>
              <a:rPr lang="en-US" sz="3001" dirty="0">
                <a:solidFill>
                  <a:srgbClr val="000000"/>
                </a:solidFill>
                <a:latin typeface="DejaVu Serif Bold"/>
              </a:rPr>
              <a:t> </a:t>
            </a:r>
            <a:r>
              <a:rPr lang="en-US" sz="3001" dirty="0" err="1">
                <a:solidFill>
                  <a:srgbClr val="000000"/>
                </a:solidFill>
                <a:latin typeface="DejaVu Serif Bold"/>
              </a:rPr>
              <a:t>phẩm</a:t>
            </a:r>
            <a:endParaRPr lang="en-US" sz="3001" dirty="0">
              <a:solidFill>
                <a:srgbClr val="000000"/>
              </a:solidFill>
              <a:latin typeface="DejaVu Serif Bold"/>
            </a:endParaRPr>
          </a:p>
        </p:txBody>
      </p:sp>
      <p:sp>
        <p:nvSpPr>
          <p:cNvPr id="17" name="TextBox 17"/>
          <p:cNvSpPr txBox="1"/>
          <p:nvPr/>
        </p:nvSpPr>
        <p:spPr>
          <a:xfrm>
            <a:off x="6117048" y="5267332"/>
            <a:ext cx="3484151" cy="837858"/>
          </a:xfrm>
          <a:prstGeom prst="rect">
            <a:avLst/>
          </a:prstGeom>
        </p:spPr>
        <p:txBody>
          <a:bodyPr wrap="square" lIns="0" tIns="0" rIns="0" bIns="0" rtlCol="0" anchor="t">
            <a:spAutoFit/>
          </a:bodyPr>
          <a:lstStyle/>
          <a:p>
            <a:pPr marL="518154" lvl="1" indent="-259077">
              <a:lnSpc>
                <a:spcPts val="3358"/>
              </a:lnSpc>
              <a:buFont typeface="Arial"/>
              <a:buChar char="•"/>
            </a:pPr>
            <a:r>
              <a:rPr lang="en-US" sz="2400" dirty="0">
                <a:solidFill>
                  <a:srgbClr val="000000"/>
                </a:solidFill>
                <a:latin typeface="DejaVu Serif Italics"/>
              </a:rPr>
              <a:t>Quy </a:t>
            </a:r>
            <a:r>
              <a:rPr lang="en-US" sz="2400" dirty="0" err="1">
                <a:solidFill>
                  <a:srgbClr val="000000"/>
                </a:solidFill>
                <a:latin typeface="DejaVu Serif Italics"/>
              </a:rPr>
              <a:t>luật</a:t>
            </a:r>
            <a:r>
              <a:rPr lang="en-US" sz="2400" dirty="0">
                <a:solidFill>
                  <a:srgbClr val="000000"/>
                </a:solidFill>
                <a:latin typeface="DejaVu Serif Italics"/>
              </a:rPr>
              <a:t> </a:t>
            </a:r>
            <a:r>
              <a:rPr lang="en-US" sz="2400" dirty="0" err="1">
                <a:solidFill>
                  <a:srgbClr val="000000"/>
                </a:solidFill>
                <a:latin typeface="DejaVu Serif Italics"/>
              </a:rPr>
              <a:t>chơi</a:t>
            </a:r>
            <a:endParaRPr lang="en-US" sz="2400" dirty="0">
              <a:solidFill>
                <a:srgbClr val="000000"/>
              </a:solidFill>
              <a:latin typeface="DejaVu Serif Italics"/>
            </a:endParaRPr>
          </a:p>
          <a:p>
            <a:pPr marL="518154" lvl="1" indent="-259077">
              <a:lnSpc>
                <a:spcPts val="3358"/>
              </a:lnSpc>
              <a:buFont typeface="Arial"/>
              <a:buChar char="•"/>
            </a:pPr>
            <a:r>
              <a:rPr lang="en-US" sz="2400" dirty="0" err="1">
                <a:solidFill>
                  <a:srgbClr val="000000"/>
                </a:solidFill>
                <a:latin typeface="DejaVu Serif Italics"/>
              </a:rPr>
              <a:t>Hướng</a:t>
            </a:r>
            <a:r>
              <a:rPr lang="en-US" sz="2400" dirty="0">
                <a:solidFill>
                  <a:srgbClr val="000000"/>
                </a:solidFill>
                <a:latin typeface="DejaVu Serif Italics"/>
              </a:rPr>
              <a:t> thiết </a:t>
            </a:r>
            <a:r>
              <a:rPr lang="en-US" sz="2400" dirty="0" err="1">
                <a:solidFill>
                  <a:srgbClr val="000000"/>
                </a:solidFill>
                <a:latin typeface="DejaVu Serif Italics"/>
              </a:rPr>
              <a:t>kế</a:t>
            </a:r>
            <a:endParaRPr lang="en-US" sz="2400" dirty="0">
              <a:solidFill>
                <a:srgbClr val="000000"/>
              </a:solidFill>
              <a:latin typeface="DejaVu Serif Italics"/>
            </a:endParaRPr>
          </a:p>
        </p:txBody>
      </p:sp>
      <p:sp>
        <p:nvSpPr>
          <p:cNvPr id="18" name="TextBox 18"/>
          <p:cNvSpPr txBox="1"/>
          <p:nvPr/>
        </p:nvSpPr>
        <p:spPr>
          <a:xfrm>
            <a:off x="6117050" y="8330563"/>
            <a:ext cx="5541552" cy="401841"/>
          </a:xfrm>
          <a:prstGeom prst="rect">
            <a:avLst/>
          </a:prstGeom>
        </p:spPr>
        <p:txBody>
          <a:bodyPr wrap="square" lIns="0" tIns="0" rIns="0" bIns="0" rtlCol="0" anchor="t">
            <a:spAutoFit/>
          </a:bodyPr>
          <a:lstStyle/>
          <a:p>
            <a:pPr marL="518154" lvl="1" indent="-259077">
              <a:lnSpc>
                <a:spcPts val="3358"/>
              </a:lnSpc>
              <a:buFont typeface="Arial"/>
              <a:buChar char="•"/>
            </a:pPr>
            <a:r>
              <a:rPr lang="en-US" sz="2400" dirty="0" err="1">
                <a:solidFill>
                  <a:srgbClr val="000000"/>
                </a:solidFill>
                <a:latin typeface="DejaVu Serif Italics"/>
              </a:rPr>
              <a:t>Tiến</a:t>
            </a:r>
            <a:r>
              <a:rPr lang="en-US" sz="2400" dirty="0">
                <a:solidFill>
                  <a:srgbClr val="000000"/>
                </a:solidFill>
                <a:latin typeface="DejaVu Serif Italics"/>
              </a:rPr>
              <a:t> </a:t>
            </a:r>
            <a:r>
              <a:rPr lang="en-US" sz="2400" dirty="0" err="1">
                <a:solidFill>
                  <a:srgbClr val="000000"/>
                </a:solidFill>
                <a:latin typeface="DejaVu Serif Italics"/>
              </a:rPr>
              <a:t>hành</a:t>
            </a:r>
            <a:r>
              <a:rPr lang="en-US" sz="2400" dirty="0">
                <a:solidFill>
                  <a:srgbClr val="000000"/>
                </a:solidFill>
                <a:latin typeface="DejaVu Serif Italics"/>
              </a:rPr>
              <a:t> demo </a:t>
            </a:r>
            <a:r>
              <a:rPr lang="en-US" sz="2400" dirty="0" err="1">
                <a:solidFill>
                  <a:srgbClr val="000000"/>
                </a:solidFill>
                <a:latin typeface="DejaVu Serif Italics"/>
              </a:rPr>
              <a:t>sản</a:t>
            </a:r>
            <a:r>
              <a:rPr lang="en-US" sz="2400" dirty="0">
                <a:solidFill>
                  <a:srgbClr val="000000"/>
                </a:solidFill>
                <a:latin typeface="DejaVu Serif Italics"/>
              </a:rPr>
              <a:t> </a:t>
            </a:r>
            <a:r>
              <a:rPr lang="en-US" sz="2400" dirty="0" err="1">
                <a:solidFill>
                  <a:srgbClr val="000000"/>
                </a:solidFill>
                <a:latin typeface="DejaVu Serif Italics"/>
              </a:rPr>
              <a:t>phẩm</a:t>
            </a:r>
            <a:endParaRPr lang="en-US" sz="2400" dirty="0">
              <a:solidFill>
                <a:srgbClr val="000000"/>
              </a:solidFill>
              <a:latin typeface="DejaVu Serif Italics"/>
            </a:endParaRPr>
          </a:p>
        </p:txBody>
      </p:sp>
      <p:sp>
        <p:nvSpPr>
          <p:cNvPr id="19" name="TextBox 19"/>
          <p:cNvSpPr txBox="1"/>
          <p:nvPr/>
        </p:nvSpPr>
        <p:spPr>
          <a:xfrm>
            <a:off x="6117050" y="3320203"/>
            <a:ext cx="3712752" cy="1273875"/>
          </a:xfrm>
          <a:prstGeom prst="rect">
            <a:avLst/>
          </a:prstGeom>
        </p:spPr>
        <p:txBody>
          <a:bodyPr wrap="square" lIns="0" tIns="0" rIns="0" bIns="0" rtlCol="0" anchor="t">
            <a:spAutoFit/>
          </a:bodyPr>
          <a:lstStyle/>
          <a:p>
            <a:pPr marL="518154" lvl="1" indent="-259077">
              <a:lnSpc>
                <a:spcPts val="3358"/>
              </a:lnSpc>
              <a:buFont typeface="Arial"/>
              <a:buChar char="•"/>
            </a:pPr>
            <a:r>
              <a:rPr lang="en-US" sz="2400" dirty="0">
                <a:solidFill>
                  <a:srgbClr val="000000"/>
                </a:solidFill>
                <a:latin typeface="DejaVu Serif Italics"/>
              </a:rPr>
              <a:t>Lý do </a:t>
            </a:r>
            <a:r>
              <a:rPr lang="en-US" sz="2400" dirty="0" err="1">
                <a:solidFill>
                  <a:srgbClr val="000000"/>
                </a:solidFill>
                <a:latin typeface="DejaVu Serif Italics"/>
              </a:rPr>
              <a:t>chọn</a:t>
            </a:r>
            <a:r>
              <a:rPr lang="en-US" sz="2400" dirty="0">
                <a:solidFill>
                  <a:srgbClr val="000000"/>
                </a:solidFill>
                <a:latin typeface="DejaVu Serif Italics"/>
              </a:rPr>
              <a:t> đề </a:t>
            </a:r>
            <a:r>
              <a:rPr lang="en-US" sz="2400" dirty="0" err="1">
                <a:solidFill>
                  <a:srgbClr val="000000"/>
                </a:solidFill>
                <a:latin typeface="DejaVu Serif Italics"/>
              </a:rPr>
              <a:t>tài</a:t>
            </a:r>
            <a:endParaRPr lang="en-US" sz="2400" dirty="0">
              <a:solidFill>
                <a:srgbClr val="000000"/>
              </a:solidFill>
              <a:latin typeface="DejaVu Serif Italics"/>
            </a:endParaRPr>
          </a:p>
          <a:p>
            <a:pPr marL="518154" lvl="1" indent="-259077">
              <a:lnSpc>
                <a:spcPts val="3358"/>
              </a:lnSpc>
              <a:buFont typeface="Arial"/>
              <a:buChar char="•"/>
            </a:pPr>
            <a:r>
              <a:rPr lang="en-US" sz="2400" dirty="0" err="1">
                <a:solidFill>
                  <a:srgbClr val="000000"/>
                </a:solidFill>
                <a:latin typeface="DejaVu Serif Italics"/>
              </a:rPr>
              <a:t>Công</a:t>
            </a:r>
            <a:r>
              <a:rPr lang="en-US" sz="2400" dirty="0">
                <a:solidFill>
                  <a:srgbClr val="000000"/>
                </a:solidFill>
                <a:latin typeface="DejaVu Serif Italics"/>
              </a:rPr>
              <a:t> </a:t>
            </a:r>
            <a:r>
              <a:rPr lang="en-US" sz="2400" dirty="0" err="1">
                <a:solidFill>
                  <a:srgbClr val="000000"/>
                </a:solidFill>
                <a:latin typeface="DejaVu Serif Italics"/>
              </a:rPr>
              <a:t>nghệ</a:t>
            </a:r>
            <a:r>
              <a:rPr lang="en-US" sz="2400" dirty="0">
                <a:solidFill>
                  <a:srgbClr val="000000"/>
                </a:solidFill>
                <a:latin typeface="DejaVu Serif Italics"/>
              </a:rPr>
              <a:t> </a:t>
            </a:r>
            <a:r>
              <a:rPr lang="en-US" sz="2400" dirty="0" err="1">
                <a:solidFill>
                  <a:srgbClr val="000000"/>
                </a:solidFill>
                <a:latin typeface="DejaVu Serif Italics"/>
              </a:rPr>
              <a:t>sử</a:t>
            </a:r>
            <a:r>
              <a:rPr lang="en-US" sz="2400" dirty="0">
                <a:solidFill>
                  <a:srgbClr val="000000"/>
                </a:solidFill>
                <a:latin typeface="DejaVu Serif Italics"/>
              </a:rPr>
              <a:t> </a:t>
            </a:r>
            <a:r>
              <a:rPr lang="en-US" sz="2400" dirty="0" err="1">
                <a:solidFill>
                  <a:srgbClr val="000000"/>
                </a:solidFill>
                <a:latin typeface="DejaVu Serif Italics"/>
              </a:rPr>
              <a:t>dụng</a:t>
            </a:r>
            <a:endParaRPr lang="en-US" sz="2400" dirty="0">
              <a:solidFill>
                <a:srgbClr val="000000"/>
              </a:solidFill>
              <a:latin typeface="DejaVu Serif Italics"/>
            </a:endParaRPr>
          </a:p>
          <a:p>
            <a:pPr marL="518154" lvl="1" indent="-259077">
              <a:lnSpc>
                <a:spcPts val="3358"/>
              </a:lnSpc>
              <a:buFont typeface="Arial"/>
              <a:buChar char="•"/>
            </a:pPr>
            <a:r>
              <a:rPr lang="en-US" sz="2400" dirty="0">
                <a:solidFill>
                  <a:srgbClr val="000000"/>
                </a:solidFill>
                <a:latin typeface="DejaVu Serif Italics"/>
              </a:rPr>
              <a:t>Ý </a:t>
            </a:r>
            <a:r>
              <a:rPr lang="en-US" sz="2400" dirty="0" err="1">
                <a:solidFill>
                  <a:srgbClr val="000000"/>
                </a:solidFill>
                <a:latin typeface="DejaVu Serif Italics"/>
              </a:rPr>
              <a:t>tưởng</a:t>
            </a:r>
            <a:endParaRPr lang="en-US" sz="2400" dirty="0">
              <a:solidFill>
                <a:srgbClr val="000000"/>
              </a:solidFill>
              <a:latin typeface="DejaVu Serif Italics"/>
            </a:endParaRPr>
          </a:p>
        </p:txBody>
      </p:sp>
      <p:sp>
        <p:nvSpPr>
          <p:cNvPr id="20" name="TextBox 20"/>
          <p:cNvSpPr txBox="1"/>
          <p:nvPr/>
        </p:nvSpPr>
        <p:spPr>
          <a:xfrm>
            <a:off x="6258363" y="1574995"/>
            <a:ext cx="5766194" cy="662104"/>
          </a:xfrm>
          <a:prstGeom prst="rect">
            <a:avLst/>
          </a:prstGeom>
        </p:spPr>
        <p:txBody>
          <a:bodyPr lIns="0" tIns="0" rIns="0" bIns="0" rtlCol="0" anchor="t">
            <a:spAutoFit/>
          </a:bodyPr>
          <a:lstStyle/>
          <a:p>
            <a:pPr algn="ctr">
              <a:lnSpc>
                <a:spcPts val="5598"/>
              </a:lnSpc>
            </a:pPr>
            <a:r>
              <a:rPr lang="en-US" sz="3998">
                <a:solidFill>
                  <a:srgbClr val="FDF4DF"/>
                </a:solidFill>
                <a:latin typeface="DejaVu Serif Bold"/>
              </a:rPr>
              <a:t>Các nội dung chính</a:t>
            </a:r>
          </a:p>
        </p:txBody>
      </p:sp>
      <p:sp>
        <p:nvSpPr>
          <p:cNvPr id="21" name="TextBox 21"/>
          <p:cNvSpPr txBox="1"/>
          <p:nvPr/>
        </p:nvSpPr>
        <p:spPr>
          <a:xfrm>
            <a:off x="6258366" y="6286500"/>
            <a:ext cx="4094838" cy="496674"/>
          </a:xfrm>
          <a:prstGeom prst="rect">
            <a:avLst/>
          </a:prstGeom>
        </p:spPr>
        <p:txBody>
          <a:bodyPr wrap="square" lIns="0" tIns="0" rIns="0" bIns="0" rtlCol="0" anchor="t">
            <a:spAutoFit/>
          </a:bodyPr>
          <a:lstStyle/>
          <a:p>
            <a:pPr algn="just">
              <a:lnSpc>
                <a:spcPts val="4201"/>
              </a:lnSpc>
            </a:pPr>
            <a:r>
              <a:rPr lang="en-US" sz="3001" dirty="0" err="1">
                <a:solidFill>
                  <a:srgbClr val="000000"/>
                </a:solidFill>
                <a:latin typeface="DejaVu Serif Bold"/>
              </a:rPr>
              <a:t>Phân</a:t>
            </a:r>
            <a:r>
              <a:rPr lang="en-US" sz="3001" dirty="0">
                <a:solidFill>
                  <a:srgbClr val="000000"/>
                </a:solidFill>
                <a:latin typeface="DejaVu Serif Bold"/>
              </a:rPr>
              <a:t> </a:t>
            </a:r>
            <a:r>
              <a:rPr lang="en-US" sz="3001" dirty="0" err="1">
                <a:solidFill>
                  <a:srgbClr val="000000"/>
                </a:solidFill>
                <a:latin typeface="DejaVu Serif Bold"/>
              </a:rPr>
              <a:t>tích</a:t>
            </a:r>
            <a:r>
              <a:rPr lang="en-US" sz="3001" dirty="0">
                <a:solidFill>
                  <a:srgbClr val="000000"/>
                </a:solidFill>
                <a:latin typeface="DejaVu Serif Bold"/>
              </a:rPr>
              <a:t> thiết </a:t>
            </a:r>
            <a:r>
              <a:rPr lang="en-US" sz="3001" dirty="0" err="1">
                <a:solidFill>
                  <a:srgbClr val="000000"/>
                </a:solidFill>
                <a:latin typeface="DejaVu Serif Bold"/>
              </a:rPr>
              <a:t>kế</a:t>
            </a:r>
            <a:endParaRPr lang="en-US" sz="3001" dirty="0">
              <a:solidFill>
                <a:srgbClr val="000000"/>
              </a:solidFill>
              <a:latin typeface="DejaVu Serif Bold"/>
            </a:endParaRPr>
          </a:p>
        </p:txBody>
      </p:sp>
      <p:sp>
        <p:nvSpPr>
          <p:cNvPr id="22" name="TextBox 22"/>
          <p:cNvSpPr txBox="1"/>
          <p:nvPr/>
        </p:nvSpPr>
        <p:spPr>
          <a:xfrm>
            <a:off x="6117052" y="6800842"/>
            <a:ext cx="3636553" cy="837858"/>
          </a:xfrm>
          <a:prstGeom prst="rect">
            <a:avLst/>
          </a:prstGeom>
        </p:spPr>
        <p:txBody>
          <a:bodyPr wrap="square" lIns="0" tIns="0" rIns="0" bIns="0" rtlCol="0" anchor="t">
            <a:spAutoFit/>
          </a:bodyPr>
          <a:lstStyle/>
          <a:p>
            <a:pPr marL="518154" lvl="1" indent="-259077">
              <a:lnSpc>
                <a:spcPts val="3358"/>
              </a:lnSpc>
              <a:buFont typeface="Arial"/>
              <a:buChar char="•"/>
            </a:pPr>
            <a:r>
              <a:rPr lang="en-US" sz="2400" dirty="0">
                <a:solidFill>
                  <a:srgbClr val="000000"/>
                </a:solidFill>
                <a:latin typeface="DejaVu Serif Italics"/>
              </a:rPr>
              <a:t>Danh </a:t>
            </a:r>
            <a:r>
              <a:rPr lang="en-US" sz="2400" dirty="0" err="1">
                <a:solidFill>
                  <a:srgbClr val="000000"/>
                </a:solidFill>
                <a:latin typeface="DejaVu Serif Italics"/>
              </a:rPr>
              <a:t>sách</a:t>
            </a:r>
            <a:r>
              <a:rPr lang="en-US" sz="2400" dirty="0">
                <a:solidFill>
                  <a:srgbClr val="000000"/>
                </a:solidFill>
                <a:latin typeface="DejaVu Serif Italics"/>
              </a:rPr>
              <a:t> </a:t>
            </a:r>
            <a:r>
              <a:rPr lang="en-US" sz="2400" dirty="0" err="1">
                <a:solidFill>
                  <a:srgbClr val="000000"/>
                </a:solidFill>
                <a:latin typeface="DejaVu Serif Italics"/>
              </a:rPr>
              <a:t>Usecase</a:t>
            </a:r>
            <a:endParaRPr lang="en-US" sz="2400" dirty="0">
              <a:solidFill>
                <a:srgbClr val="000000"/>
              </a:solidFill>
              <a:latin typeface="DejaVu Serif Italics"/>
            </a:endParaRPr>
          </a:p>
          <a:p>
            <a:pPr marL="518154" lvl="1" indent="-259077">
              <a:lnSpc>
                <a:spcPts val="3358"/>
              </a:lnSpc>
              <a:buFont typeface="Arial"/>
              <a:buChar char="•"/>
            </a:pPr>
            <a:r>
              <a:rPr lang="en-US" sz="2400" dirty="0" err="1">
                <a:solidFill>
                  <a:srgbClr val="000000"/>
                </a:solidFill>
                <a:latin typeface="DejaVu Serif Italics"/>
              </a:rPr>
              <a:t>Biểu</a:t>
            </a:r>
            <a:r>
              <a:rPr lang="en-US" sz="2400" dirty="0">
                <a:solidFill>
                  <a:srgbClr val="000000"/>
                </a:solidFill>
                <a:latin typeface="DejaVu Serif Italics"/>
              </a:rPr>
              <a:t> </a:t>
            </a:r>
            <a:r>
              <a:rPr lang="en-US" sz="2400" dirty="0" err="1">
                <a:solidFill>
                  <a:srgbClr val="000000"/>
                </a:solidFill>
                <a:latin typeface="DejaVu Serif Italics"/>
              </a:rPr>
              <a:t>đồ</a:t>
            </a:r>
            <a:r>
              <a:rPr lang="en-US" sz="2400" dirty="0">
                <a:solidFill>
                  <a:srgbClr val="000000"/>
                </a:solidFill>
                <a:latin typeface="DejaVu Serif Italics"/>
              </a:rPr>
              <a:t> ER</a:t>
            </a:r>
          </a:p>
        </p:txBody>
      </p:sp>
      <p:sp>
        <p:nvSpPr>
          <p:cNvPr id="32" name="TextBox 58">
            <a:extLst>
              <a:ext uri="{FF2B5EF4-FFF2-40B4-BE49-F238E27FC236}">
                <a16:creationId xmlns:a16="http://schemas.microsoft.com/office/drawing/2014/main" id="{4F80D68B-C272-9CC5-6D40-1723F32C31A1}"/>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grpSp>
        <p:nvGrpSpPr>
          <p:cNvPr id="2" name="Group 2"/>
          <p:cNvGrpSpPr/>
          <p:nvPr/>
        </p:nvGrpSpPr>
        <p:grpSpPr>
          <a:xfrm>
            <a:off x="10198665" y="746186"/>
            <a:ext cx="836448" cy="8364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4" name="TextBox 4"/>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sp>
        <p:nvSpPr>
          <p:cNvPr id="5" name="Freeform 5"/>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dirty="0"/>
          </a:p>
        </p:txBody>
      </p:sp>
      <p:sp>
        <p:nvSpPr>
          <p:cNvPr id="6" name="Freeform 6"/>
          <p:cNvSpPr/>
          <p:nvPr/>
        </p:nvSpPr>
        <p:spPr>
          <a:xfrm rot="934077">
            <a:off x="8438551" y="589813"/>
            <a:ext cx="1090117" cy="1844814"/>
          </a:xfrm>
          <a:custGeom>
            <a:avLst/>
            <a:gdLst/>
            <a:ahLst/>
            <a:cxnLst/>
            <a:rect l="l" t="t" r="r" b="b"/>
            <a:pathLst>
              <a:path w="1090117" h="1844814">
                <a:moveTo>
                  <a:pt x="0" y="0"/>
                </a:moveTo>
                <a:lnTo>
                  <a:pt x="1090117" y="0"/>
                </a:lnTo>
                <a:lnTo>
                  <a:pt x="1090117" y="1844813"/>
                </a:lnTo>
                <a:lnTo>
                  <a:pt x="0" y="1844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grpSp>
        <p:nvGrpSpPr>
          <p:cNvPr id="7" name="Group 7"/>
          <p:cNvGrpSpPr/>
          <p:nvPr/>
        </p:nvGrpSpPr>
        <p:grpSpPr>
          <a:xfrm>
            <a:off x="960855" y="3016313"/>
            <a:ext cx="8795367" cy="6617972"/>
            <a:chOff x="0" y="0"/>
            <a:chExt cx="2394995" cy="1802086"/>
          </a:xfrm>
        </p:grpSpPr>
        <p:sp>
          <p:nvSpPr>
            <p:cNvPr id="8" name="Freeform 8"/>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9" name="Group 9"/>
          <p:cNvGrpSpPr/>
          <p:nvPr/>
        </p:nvGrpSpPr>
        <p:grpSpPr>
          <a:xfrm>
            <a:off x="705641" y="2761104"/>
            <a:ext cx="8795367" cy="6700270"/>
            <a:chOff x="0" y="0"/>
            <a:chExt cx="2394995" cy="1824496"/>
          </a:xfrm>
        </p:grpSpPr>
        <p:sp>
          <p:nvSpPr>
            <p:cNvPr id="10" name="Freeform 10"/>
            <p:cNvSpPr/>
            <p:nvPr/>
          </p:nvSpPr>
          <p:spPr>
            <a:xfrm>
              <a:off x="0" y="0"/>
              <a:ext cx="2394995" cy="1824496"/>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dirty="0"/>
            </a:p>
          </p:txBody>
        </p:sp>
      </p:grpSp>
      <p:grpSp>
        <p:nvGrpSpPr>
          <p:cNvPr id="11" name="Group 11"/>
          <p:cNvGrpSpPr/>
          <p:nvPr/>
        </p:nvGrpSpPr>
        <p:grpSpPr>
          <a:xfrm rot="-5400000">
            <a:off x="837589" y="7415000"/>
            <a:ext cx="530206" cy="5302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4" name="Group 14"/>
          <p:cNvGrpSpPr/>
          <p:nvPr/>
        </p:nvGrpSpPr>
        <p:grpSpPr>
          <a:xfrm rot="-5400000">
            <a:off x="837589" y="6408961"/>
            <a:ext cx="530206" cy="5302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7" name="Group 17"/>
          <p:cNvGrpSpPr/>
          <p:nvPr/>
        </p:nvGrpSpPr>
        <p:grpSpPr>
          <a:xfrm rot="-5400000">
            <a:off x="837589" y="5407208"/>
            <a:ext cx="530206" cy="5302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0" name="Group 20"/>
          <p:cNvGrpSpPr/>
          <p:nvPr/>
        </p:nvGrpSpPr>
        <p:grpSpPr>
          <a:xfrm rot="-5400000">
            <a:off x="837589" y="4401169"/>
            <a:ext cx="530206" cy="5302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3" name="Group 23"/>
          <p:cNvGrpSpPr/>
          <p:nvPr/>
        </p:nvGrpSpPr>
        <p:grpSpPr>
          <a:xfrm rot="-5400000">
            <a:off x="837589" y="3399416"/>
            <a:ext cx="530206" cy="53020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6" name="Group 26"/>
          <p:cNvGrpSpPr/>
          <p:nvPr/>
        </p:nvGrpSpPr>
        <p:grpSpPr>
          <a:xfrm rot="-10800000">
            <a:off x="296370" y="7485241"/>
            <a:ext cx="854740" cy="389717"/>
            <a:chOff x="0" y="0"/>
            <a:chExt cx="891327" cy="406400"/>
          </a:xfrm>
        </p:grpSpPr>
        <p:sp>
          <p:nvSpPr>
            <p:cNvPr id="27" name="Freeform 27"/>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8" name="TextBox 28"/>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 name="Group 29"/>
          <p:cNvGrpSpPr/>
          <p:nvPr/>
        </p:nvGrpSpPr>
        <p:grpSpPr>
          <a:xfrm rot="-10800000">
            <a:off x="296370" y="6486837"/>
            <a:ext cx="854740" cy="389717"/>
            <a:chOff x="0" y="0"/>
            <a:chExt cx="891327" cy="406400"/>
          </a:xfrm>
        </p:grpSpPr>
        <p:sp>
          <p:nvSpPr>
            <p:cNvPr id="30" name="Freeform 30"/>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1" name="TextBox 31"/>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2" name="Group 32"/>
          <p:cNvGrpSpPr/>
          <p:nvPr/>
        </p:nvGrpSpPr>
        <p:grpSpPr>
          <a:xfrm rot="-10800000">
            <a:off x="296370" y="5477449"/>
            <a:ext cx="854740" cy="389717"/>
            <a:chOff x="0" y="0"/>
            <a:chExt cx="891327" cy="406400"/>
          </a:xfrm>
        </p:grpSpPr>
        <p:sp>
          <p:nvSpPr>
            <p:cNvPr id="33" name="Freeform 3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 name="TextBox 3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5" name="Group 35"/>
          <p:cNvGrpSpPr/>
          <p:nvPr/>
        </p:nvGrpSpPr>
        <p:grpSpPr>
          <a:xfrm rot="-10800000">
            <a:off x="296370" y="4471411"/>
            <a:ext cx="854740" cy="389717"/>
            <a:chOff x="0" y="0"/>
            <a:chExt cx="891327" cy="406400"/>
          </a:xfrm>
        </p:grpSpPr>
        <p:sp>
          <p:nvSpPr>
            <p:cNvPr id="36" name="Freeform 3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7" name="TextBox 3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8" name="Group 38"/>
          <p:cNvGrpSpPr/>
          <p:nvPr/>
        </p:nvGrpSpPr>
        <p:grpSpPr>
          <a:xfrm rot="-10800000">
            <a:off x="296370" y="3469658"/>
            <a:ext cx="854740" cy="389717"/>
            <a:chOff x="0" y="0"/>
            <a:chExt cx="891327" cy="406400"/>
          </a:xfrm>
        </p:grpSpPr>
        <p:sp>
          <p:nvSpPr>
            <p:cNvPr id="39" name="Freeform 39"/>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0" name="TextBox 40"/>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41" name="Freeform 41"/>
          <p:cNvSpPr/>
          <p:nvPr/>
        </p:nvSpPr>
        <p:spPr>
          <a:xfrm>
            <a:off x="9991494" y="4114595"/>
            <a:ext cx="8051577" cy="4724139"/>
          </a:xfrm>
          <a:custGeom>
            <a:avLst/>
            <a:gdLst/>
            <a:ahLst/>
            <a:cxnLst/>
            <a:rect l="l" t="t" r="r" b="b"/>
            <a:pathLst>
              <a:path w="8051576" h="4724139">
                <a:moveTo>
                  <a:pt x="0" y="0"/>
                </a:moveTo>
                <a:lnTo>
                  <a:pt x="8051576" y="0"/>
                </a:lnTo>
                <a:lnTo>
                  <a:pt x="8051576" y="4724139"/>
                </a:lnTo>
                <a:lnTo>
                  <a:pt x="0" y="4724139"/>
                </a:lnTo>
                <a:lnTo>
                  <a:pt x="0" y="0"/>
                </a:lnTo>
                <a:close/>
              </a:path>
            </a:pathLst>
          </a:custGeom>
          <a:blipFill>
            <a:blip r:embed="rId5"/>
            <a:stretch>
              <a:fillRect/>
            </a:stretch>
          </a:blipFill>
        </p:spPr>
        <p:txBody>
          <a:bodyPr/>
          <a:lstStyle/>
          <a:p>
            <a:endParaRPr lang="en-US" sz="1801"/>
          </a:p>
        </p:txBody>
      </p:sp>
      <p:sp>
        <p:nvSpPr>
          <p:cNvPr id="42" name="TextBox 42"/>
          <p:cNvSpPr txBox="1"/>
          <p:nvPr/>
        </p:nvSpPr>
        <p:spPr>
          <a:xfrm>
            <a:off x="11270946" y="945345"/>
            <a:ext cx="598835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Lý do chọn đề tài</a:t>
            </a:r>
          </a:p>
        </p:txBody>
      </p:sp>
      <p:sp>
        <p:nvSpPr>
          <p:cNvPr id="43" name="TextBox 43"/>
          <p:cNvSpPr txBox="1"/>
          <p:nvPr/>
        </p:nvSpPr>
        <p:spPr>
          <a:xfrm>
            <a:off x="10205328" y="938671"/>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01</a:t>
            </a:r>
          </a:p>
        </p:txBody>
      </p:sp>
      <p:sp>
        <p:nvSpPr>
          <p:cNvPr id="44" name="TextBox 44"/>
          <p:cNvSpPr txBox="1"/>
          <p:nvPr/>
        </p:nvSpPr>
        <p:spPr>
          <a:xfrm>
            <a:off x="11032254" y="8876037"/>
            <a:ext cx="6465751" cy="366767"/>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1. Doanh thu ngành công nghiệp game</a:t>
            </a:r>
          </a:p>
        </p:txBody>
      </p:sp>
      <p:sp>
        <p:nvSpPr>
          <p:cNvPr id="45" name="TextBox 45"/>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TỔNG QUAN VỀ ĐỀ TÀI</a:t>
            </a:r>
          </a:p>
        </p:txBody>
      </p:sp>
      <p:sp>
        <p:nvSpPr>
          <p:cNvPr id="46" name="TextBox 46"/>
          <p:cNvSpPr txBox="1"/>
          <p:nvPr/>
        </p:nvSpPr>
        <p:spPr>
          <a:xfrm>
            <a:off x="1102690" y="3342264"/>
            <a:ext cx="7972857" cy="2735685"/>
          </a:xfrm>
          <a:prstGeom prst="rect">
            <a:avLst/>
          </a:prstGeom>
        </p:spPr>
        <p:txBody>
          <a:bodyPr lIns="0" tIns="0" rIns="0" bIns="0" rtlCol="0" anchor="t">
            <a:spAutoFit/>
          </a:bodyPr>
          <a:lstStyle/>
          <a:p>
            <a:pPr marL="561337" lvl="1" indent="-280668">
              <a:lnSpc>
                <a:spcPts val="3641"/>
              </a:lnSpc>
              <a:buFont typeface="Arial"/>
              <a:buChar char="•"/>
            </a:pPr>
            <a:r>
              <a:rPr lang="en-US" sz="2601" dirty="0" err="1">
                <a:solidFill>
                  <a:srgbClr val="000000"/>
                </a:solidFill>
                <a:latin typeface="DejaVu Serif"/>
              </a:rPr>
              <a:t>Chơi</a:t>
            </a:r>
            <a:r>
              <a:rPr lang="en-US" sz="2601" dirty="0">
                <a:solidFill>
                  <a:srgbClr val="000000"/>
                </a:solidFill>
                <a:latin typeface="DejaVu Serif"/>
              </a:rPr>
              <a:t> game là 1 </a:t>
            </a:r>
            <a:r>
              <a:rPr lang="en-US" sz="2601" dirty="0" err="1">
                <a:solidFill>
                  <a:srgbClr val="000000"/>
                </a:solidFill>
                <a:latin typeface="DejaVu Serif"/>
              </a:rPr>
              <a:t>nhu</a:t>
            </a:r>
            <a:r>
              <a:rPr lang="en-US" sz="2601" dirty="0">
                <a:solidFill>
                  <a:srgbClr val="000000"/>
                </a:solidFill>
                <a:latin typeface="DejaVu Serif"/>
              </a:rPr>
              <a:t> </a:t>
            </a:r>
            <a:r>
              <a:rPr lang="en-US" sz="2601" dirty="0" err="1">
                <a:solidFill>
                  <a:srgbClr val="000000"/>
                </a:solidFill>
                <a:latin typeface="DejaVu Serif"/>
              </a:rPr>
              <a:t>cầu</a:t>
            </a:r>
            <a:r>
              <a:rPr lang="en-US" sz="2601" dirty="0">
                <a:solidFill>
                  <a:srgbClr val="000000"/>
                </a:solidFill>
                <a:latin typeface="DejaVu Serif"/>
              </a:rPr>
              <a:t> </a:t>
            </a:r>
            <a:r>
              <a:rPr lang="en-US" sz="2601" dirty="0" err="1">
                <a:solidFill>
                  <a:srgbClr val="000000"/>
                </a:solidFill>
                <a:latin typeface="DejaVu Serif"/>
              </a:rPr>
              <a:t>giải</a:t>
            </a:r>
            <a:r>
              <a:rPr lang="en-US" sz="2601" dirty="0">
                <a:solidFill>
                  <a:srgbClr val="000000"/>
                </a:solidFill>
                <a:latin typeface="DejaVu Serif"/>
              </a:rPr>
              <a:t> </a:t>
            </a:r>
            <a:r>
              <a:rPr lang="en-US" sz="2601" dirty="0" err="1">
                <a:solidFill>
                  <a:srgbClr val="000000"/>
                </a:solidFill>
                <a:latin typeface="DejaVu Serif"/>
              </a:rPr>
              <a:t>trí</a:t>
            </a:r>
            <a:r>
              <a:rPr lang="en-US" sz="2601" dirty="0">
                <a:solidFill>
                  <a:srgbClr val="000000"/>
                </a:solidFill>
                <a:latin typeface="DejaVu Serif"/>
              </a:rPr>
              <a:t> không </a:t>
            </a:r>
            <a:r>
              <a:rPr lang="en-US" sz="2601" dirty="0" err="1">
                <a:solidFill>
                  <a:srgbClr val="000000"/>
                </a:solidFill>
                <a:latin typeface="DejaVu Serif"/>
              </a:rPr>
              <a:t>thể</a:t>
            </a:r>
            <a:r>
              <a:rPr lang="en-US" sz="2601" dirty="0">
                <a:solidFill>
                  <a:srgbClr val="000000"/>
                </a:solidFill>
                <a:latin typeface="DejaVu Serif"/>
              </a:rPr>
              <a:t> </a:t>
            </a:r>
            <a:r>
              <a:rPr lang="en-US" sz="2601" dirty="0" err="1">
                <a:solidFill>
                  <a:srgbClr val="000000"/>
                </a:solidFill>
                <a:latin typeface="DejaVu Serif"/>
              </a:rPr>
              <a:t>thiếu</a:t>
            </a:r>
            <a:r>
              <a:rPr lang="en-US" sz="2601" dirty="0">
                <a:solidFill>
                  <a:srgbClr val="000000"/>
                </a:solidFill>
                <a:latin typeface="DejaVu Serif"/>
              </a:rPr>
              <a:t> </a:t>
            </a:r>
            <a:r>
              <a:rPr lang="en-US" sz="2601" dirty="0" err="1">
                <a:solidFill>
                  <a:srgbClr val="000000"/>
                </a:solidFill>
                <a:latin typeface="DejaVu Serif"/>
              </a:rPr>
              <a:t>trong</a:t>
            </a:r>
            <a:r>
              <a:rPr lang="en-US" sz="2601" dirty="0">
                <a:solidFill>
                  <a:srgbClr val="000000"/>
                </a:solidFill>
                <a:latin typeface="DejaVu Serif"/>
              </a:rPr>
              <a:t> </a:t>
            </a:r>
            <a:r>
              <a:rPr lang="en-US" sz="2601" dirty="0" err="1">
                <a:solidFill>
                  <a:srgbClr val="000000"/>
                </a:solidFill>
                <a:latin typeface="DejaVu Serif"/>
              </a:rPr>
              <a:t>đời</a:t>
            </a:r>
            <a:r>
              <a:rPr lang="en-US" sz="2601" dirty="0">
                <a:solidFill>
                  <a:srgbClr val="000000"/>
                </a:solidFill>
                <a:latin typeface="DejaVu Serif"/>
              </a:rPr>
              <a:t> </a:t>
            </a:r>
            <a:r>
              <a:rPr lang="en-US" sz="2601" dirty="0" err="1">
                <a:solidFill>
                  <a:srgbClr val="000000"/>
                </a:solidFill>
                <a:latin typeface="DejaVu Serif"/>
              </a:rPr>
              <a:t>sống</a:t>
            </a:r>
            <a:r>
              <a:rPr lang="en-US" sz="2601" dirty="0">
                <a:solidFill>
                  <a:srgbClr val="000000"/>
                </a:solidFill>
                <a:latin typeface="DejaVu Serif"/>
              </a:rPr>
              <a:t> </a:t>
            </a:r>
            <a:r>
              <a:rPr lang="en-US" sz="2601" dirty="0" err="1">
                <a:solidFill>
                  <a:srgbClr val="000000"/>
                </a:solidFill>
                <a:latin typeface="DejaVu Serif"/>
              </a:rPr>
              <a:t>hiện</a:t>
            </a:r>
            <a:r>
              <a:rPr lang="en-US" sz="2601" dirty="0">
                <a:solidFill>
                  <a:srgbClr val="000000"/>
                </a:solidFill>
                <a:latin typeface="DejaVu Serif"/>
              </a:rPr>
              <a:t> nay.</a:t>
            </a:r>
          </a:p>
          <a:p>
            <a:pPr marL="561337" lvl="1" indent="-280668">
              <a:lnSpc>
                <a:spcPts val="3641"/>
              </a:lnSpc>
              <a:buFont typeface="Arial"/>
              <a:buChar char="•"/>
            </a:pPr>
            <a:r>
              <a:rPr lang="en-US" sz="2601" dirty="0" err="1">
                <a:solidFill>
                  <a:srgbClr val="000000"/>
                </a:solidFill>
                <a:latin typeface="DejaVu Serif"/>
              </a:rPr>
              <a:t>Ngành</a:t>
            </a:r>
            <a:r>
              <a:rPr lang="en-US" sz="2601" dirty="0">
                <a:solidFill>
                  <a:srgbClr val="000000"/>
                </a:solidFill>
                <a:latin typeface="DejaVu Serif"/>
              </a:rPr>
              <a:t> game </a:t>
            </a:r>
            <a:r>
              <a:rPr lang="en-US" sz="2601" dirty="0" err="1">
                <a:solidFill>
                  <a:srgbClr val="000000"/>
                </a:solidFill>
                <a:latin typeface="DejaVu Serif"/>
              </a:rPr>
              <a:t>đẩy</a:t>
            </a:r>
            <a:r>
              <a:rPr lang="en-US" sz="2601" dirty="0">
                <a:solidFill>
                  <a:srgbClr val="000000"/>
                </a:solidFill>
                <a:latin typeface="DejaVu Serif"/>
              </a:rPr>
              <a:t> </a:t>
            </a:r>
            <a:r>
              <a:rPr lang="en-US" sz="2601" dirty="0" err="1">
                <a:solidFill>
                  <a:srgbClr val="000000"/>
                </a:solidFill>
                <a:latin typeface="DejaVu Serif"/>
              </a:rPr>
              <a:t>mạnh</a:t>
            </a:r>
            <a:r>
              <a:rPr lang="en-US" sz="2601" dirty="0">
                <a:solidFill>
                  <a:srgbClr val="000000"/>
                </a:solidFill>
                <a:latin typeface="DejaVu Serif"/>
              </a:rPr>
              <a:t> </a:t>
            </a:r>
            <a:r>
              <a:rPr lang="en-US" sz="2601" dirty="0" err="1">
                <a:solidFill>
                  <a:srgbClr val="000000"/>
                </a:solidFill>
                <a:latin typeface="DejaVu Serif"/>
              </a:rPr>
              <a:t>tính</a:t>
            </a:r>
            <a:r>
              <a:rPr lang="en-US" sz="2601" dirty="0">
                <a:solidFill>
                  <a:srgbClr val="000000"/>
                </a:solidFill>
                <a:latin typeface="DejaVu Serif"/>
              </a:rPr>
              <a:t> </a:t>
            </a:r>
            <a:r>
              <a:rPr lang="en-US" sz="2601" dirty="0" err="1">
                <a:solidFill>
                  <a:srgbClr val="000000"/>
                </a:solidFill>
                <a:latin typeface="DejaVu Serif"/>
              </a:rPr>
              <a:t>tính</a:t>
            </a:r>
            <a:r>
              <a:rPr lang="en-US" sz="2601" dirty="0">
                <a:solidFill>
                  <a:srgbClr val="000000"/>
                </a:solidFill>
                <a:latin typeface="DejaVu Serif"/>
              </a:rPr>
              <a:t> </a:t>
            </a:r>
            <a:r>
              <a:rPr lang="en-US" sz="2601" dirty="0" err="1">
                <a:solidFill>
                  <a:srgbClr val="000000"/>
                </a:solidFill>
                <a:latin typeface="DejaVu Serif"/>
              </a:rPr>
              <a:t>sáng</a:t>
            </a:r>
            <a:r>
              <a:rPr lang="en-US" sz="2601" dirty="0">
                <a:solidFill>
                  <a:srgbClr val="000000"/>
                </a:solidFill>
                <a:latin typeface="DejaVu Serif"/>
              </a:rPr>
              <a:t> </a:t>
            </a:r>
            <a:r>
              <a:rPr lang="en-US" sz="2601" dirty="0" err="1">
                <a:solidFill>
                  <a:srgbClr val="000000"/>
                </a:solidFill>
                <a:latin typeface="DejaVu Serif"/>
              </a:rPr>
              <a:t>tạo</a:t>
            </a:r>
            <a:r>
              <a:rPr lang="en-US" sz="2601" dirty="0">
                <a:solidFill>
                  <a:srgbClr val="000000"/>
                </a:solidFill>
                <a:latin typeface="DejaVu Serif"/>
              </a:rPr>
              <a:t> </a:t>
            </a:r>
            <a:r>
              <a:rPr lang="en-US" sz="2601" dirty="0" err="1">
                <a:solidFill>
                  <a:srgbClr val="000000"/>
                </a:solidFill>
                <a:latin typeface="DejaVu Serif"/>
              </a:rPr>
              <a:t>của</a:t>
            </a:r>
            <a:r>
              <a:rPr lang="en-US" sz="2601" dirty="0">
                <a:solidFill>
                  <a:srgbClr val="000000"/>
                </a:solidFill>
                <a:latin typeface="DejaVu Serif"/>
              </a:rPr>
              <a:t> </a:t>
            </a:r>
            <a:r>
              <a:rPr lang="en-US" sz="2601" dirty="0" err="1">
                <a:solidFill>
                  <a:srgbClr val="000000"/>
                </a:solidFill>
                <a:latin typeface="DejaVu Serif"/>
              </a:rPr>
              <a:t>lập</a:t>
            </a:r>
            <a:r>
              <a:rPr lang="en-US" sz="2601" dirty="0">
                <a:solidFill>
                  <a:srgbClr val="000000"/>
                </a:solidFill>
                <a:latin typeface="DejaVu Serif"/>
              </a:rPr>
              <a:t> </a:t>
            </a:r>
            <a:r>
              <a:rPr lang="en-US" sz="2601" dirty="0" err="1">
                <a:solidFill>
                  <a:srgbClr val="000000"/>
                </a:solidFill>
                <a:latin typeface="DejaVu Serif"/>
              </a:rPr>
              <a:t>trình</a:t>
            </a:r>
            <a:r>
              <a:rPr lang="en-US" sz="2601" dirty="0">
                <a:solidFill>
                  <a:srgbClr val="000000"/>
                </a:solidFill>
                <a:latin typeface="DejaVu Serif"/>
              </a:rPr>
              <a:t> </a:t>
            </a:r>
            <a:r>
              <a:rPr lang="en-US" sz="2601" dirty="0" err="1">
                <a:solidFill>
                  <a:srgbClr val="000000"/>
                </a:solidFill>
                <a:latin typeface="DejaVu Serif"/>
              </a:rPr>
              <a:t>viên</a:t>
            </a:r>
            <a:r>
              <a:rPr lang="en-US" sz="2601" dirty="0">
                <a:solidFill>
                  <a:srgbClr val="000000"/>
                </a:solidFill>
                <a:latin typeface="DejaVu Serif"/>
              </a:rPr>
              <a:t> </a:t>
            </a:r>
            <a:r>
              <a:rPr lang="en-US" sz="2601" dirty="0" err="1">
                <a:solidFill>
                  <a:srgbClr val="000000"/>
                </a:solidFill>
                <a:latin typeface="DejaVu Serif"/>
              </a:rPr>
              <a:t>trong</a:t>
            </a:r>
            <a:r>
              <a:rPr lang="en-US" sz="2601" dirty="0">
                <a:solidFill>
                  <a:srgbClr val="000000"/>
                </a:solidFill>
                <a:latin typeface="DejaVu Serif"/>
              </a:rPr>
              <a:t> thiết </a:t>
            </a:r>
            <a:r>
              <a:rPr lang="en-US" sz="2601" dirty="0" err="1">
                <a:solidFill>
                  <a:srgbClr val="000000"/>
                </a:solidFill>
                <a:latin typeface="DejaVu Serif"/>
              </a:rPr>
              <a:t>kế</a:t>
            </a:r>
            <a:r>
              <a:rPr lang="en-US" sz="2601" dirty="0">
                <a:solidFill>
                  <a:srgbClr val="000000"/>
                </a:solidFill>
                <a:latin typeface="DejaVu Serif"/>
              </a:rPr>
              <a:t>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phát</a:t>
            </a:r>
            <a:r>
              <a:rPr lang="en-US" sz="2601" dirty="0">
                <a:solidFill>
                  <a:srgbClr val="000000"/>
                </a:solidFill>
                <a:latin typeface="DejaVu Serif"/>
              </a:rPr>
              <a:t> </a:t>
            </a:r>
            <a:r>
              <a:rPr lang="en-US" sz="2601" dirty="0" err="1">
                <a:solidFill>
                  <a:srgbClr val="000000"/>
                </a:solidFill>
                <a:latin typeface="DejaVu Serif"/>
              </a:rPr>
              <a:t>triển</a:t>
            </a:r>
            <a:r>
              <a:rPr lang="en-US" sz="2601" dirty="0">
                <a:solidFill>
                  <a:srgbClr val="000000"/>
                </a:solidFill>
                <a:latin typeface="DejaVu Serif"/>
              </a:rPr>
              <a:t> </a:t>
            </a: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a:t>
            </a:r>
          </a:p>
          <a:p>
            <a:pPr marL="561337" lvl="1" indent="-280668">
              <a:lnSpc>
                <a:spcPts val="3641"/>
              </a:lnSpc>
              <a:buFont typeface="Arial"/>
              <a:buChar char="•"/>
            </a:pPr>
            <a:r>
              <a:rPr lang="en-US" sz="2601" dirty="0" err="1">
                <a:solidFill>
                  <a:srgbClr val="000000"/>
                </a:solidFill>
                <a:latin typeface="DejaVu Serif"/>
              </a:rPr>
              <a:t>Muốn</a:t>
            </a:r>
            <a:r>
              <a:rPr lang="en-US" sz="2601" dirty="0">
                <a:solidFill>
                  <a:srgbClr val="000000"/>
                </a:solidFill>
                <a:latin typeface="DejaVu Serif"/>
              </a:rPr>
              <a:t> </a:t>
            </a:r>
            <a:r>
              <a:rPr lang="en-US" sz="2601" dirty="0" err="1">
                <a:solidFill>
                  <a:srgbClr val="000000"/>
                </a:solidFill>
                <a:latin typeface="DejaVu Serif"/>
              </a:rPr>
              <a:t>tự</a:t>
            </a:r>
            <a:r>
              <a:rPr lang="en-US" sz="2601" dirty="0">
                <a:solidFill>
                  <a:srgbClr val="000000"/>
                </a:solidFill>
                <a:latin typeface="DejaVu Serif"/>
              </a:rPr>
              <a:t> </a:t>
            </a:r>
            <a:r>
              <a:rPr lang="en-US" sz="2601" dirty="0" err="1">
                <a:solidFill>
                  <a:srgbClr val="000000"/>
                </a:solidFill>
                <a:latin typeface="DejaVu Serif"/>
              </a:rPr>
              <a:t>tạo</a:t>
            </a:r>
            <a:r>
              <a:rPr lang="en-US" sz="2601" dirty="0">
                <a:solidFill>
                  <a:srgbClr val="000000"/>
                </a:solidFill>
                <a:latin typeface="DejaVu Serif"/>
              </a:rPr>
              <a:t> </a:t>
            </a:r>
            <a:r>
              <a:rPr lang="en-US" sz="2601" dirty="0" err="1">
                <a:solidFill>
                  <a:srgbClr val="000000"/>
                </a:solidFill>
                <a:latin typeface="DejaVu Serif"/>
              </a:rPr>
              <a:t>ra</a:t>
            </a:r>
            <a:r>
              <a:rPr lang="en-US" sz="2601" dirty="0">
                <a:solidFill>
                  <a:srgbClr val="000000"/>
                </a:solidFill>
                <a:latin typeface="DejaVu Serif"/>
              </a:rPr>
              <a:t> </a:t>
            </a:r>
            <a:r>
              <a:rPr lang="en-US" sz="2601" dirty="0" err="1">
                <a:solidFill>
                  <a:srgbClr val="000000"/>
                </a:solidFill>
                <a:latin typeface="DejaVu Serif"/>
              </a:rPr>
              <a:t>một</a:t>
            </a:r>
            <a:r>
              <a:rPr lang="en-US" sz="2601" dirty="0">
                <a:solidFill>
                  <a:srgbClr val="000000"/>
                </a:solidFill>
                <a:latin typeface="DejaVu Serif"/>
              </a:rPr>
              <a:t> </a:t>
            </a: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của</a:t>
            </a:r>
            <a:r>
              <a:rPr lang="en-US" sz="2601" dirty="0">
                <a:solidFill>
                  <a:srgbClr val="000000"/>
                </a:solidFill>
                <a:latin typeface="DejaVu Serif"/>
              </a:rPr>
              <a:t> </a:t>
            </a:r>
            <a:r>
              <a:rPr lang="en-US" sz="2601" dirty="0" err="1">
                <a:solidFill>
                  <a:srgbClr val="000000"/>
                </a:solidFill>
                <a:latin typeface="DejaVu Serif"/>
              </a:rPr>
              <a:t>riêng</a:t>
            </a:r>
            <a:r>
              <a:rPr lang="en-US" sz="2601" dirty="0">
                <a:solidFill>
                  <a:srgbClr val="000000"/>
                </a:solidFill>
                <a:latin typeface="DejaVu Serif"/>
              </a:rPr>
              <a:t> </a:t>
            </a:r>
            <a:r>
              <a:rPr lang="en-US" sz="2601" dirty="0" err="1">
                <a:solidFill>
                  <a:srgbClr val="000000"/>
                </a:solidFill>
                <a:latin typeface="DejaVu Serif"/>
              </a:rPr>
              <a:t>mình</a:t>
            </a:r>
            <a:r>
              <a:rPr lang="en-US" sz="2601" dirty="0">
                <a:solidFill>
                  <a:srgbClr val="000000"/>
                </a:solidFill>
                <a:latin typeface="DejaVu Serif"/>
              </a:rPr>
              <a:t>.</a:t>
            </a:r>
          </a:p>
        </p:txBody>
      </p:sp>
      <p:grpSp>
        <p:nvGrpSpPr>
          <p:cNvPr id="47" name="Group 47"/>
          <p:cNvGrpSpPr/>
          <p:nvPr/>
        </p:nvGrpSpPr>
        <p:grpSpPr>
          <a:xfrm rot="-5400000">
            <a:off x="837589" y="8421455"/>
            <a:ext cx="530206" cy="530206"/>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49" name="TextBox 4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50" name="Group 50"/>
          <p:cNvGrpSpPr/>
          <p:nvPr/>
        </p:nvGrpSpPr>
        <p:grpSpPr>
          <a:xfrm rot="-10800000">
            <a:off x="296370" y="8491696"/>
            <a:ext cx="854740" cy="389717"/>
            <a:chOff x="0" y="0"/>
            <a:chExt cx="891327" cy="406400"/>
          </a:xfrm>
        </p:grpSpPr>
        <p:sp>
          <p:nvSpPr>
            <p:cNvPr id="51" name="Freeform 51"/>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52" name="TextBox 52"/>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62" name="TextBox 58">
            <a:extLst>
              <a:ext uri="{FF2B5EF4-FFF2-40B4-BE49-F238E27FC236}">
                <a16:creationId xmlns:a16="http://schemas.microsoft.com/office/drawing/2014/main" id="{EFC0C8D5-D18B-1FBC-46A0-C1877D407C21}"/>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grpSp>
        <p:nvGrpSpPr>
          <p:cNvPr id="2" name="Group 2"/>
          <p:cNvGrpSpPr/>
          <p:nvPr/>
        </p:nvGrpSpPr>
        <p:grpSpPr>
          <a:xfrm>
            <a:off x="10198665" y="746186"/>
            <a:ext cx="836448" cy="8364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4" name="TextBox 4"/>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sp>
        <p:nvSpPr>
          <p:cNvPr id="5" name="Freeform 5"/>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sp>
        <p:nvSpPr>
          <p:cNvPr id="6" name="Freeform 6"/>
          <p:cNvSpPr/>
          <p:nvPr/>
        </p:nvSpPr>
        <p:spPr>
          <a:xfrm rot="934077">
            <a:off x="8438551" y="589813"/>
            <a:ext cx="1090117" cy="1844814"/>
          </a:xfrm>
          <a:custGeom>
            <a:avLst/>
            <a:gdLst/>
            <a:ahLst/>
            <a:cxnLst/>
            <a:rect l="l" t="t" r="r" b="b"/>
            <a:pathLst>
              <a:path w="1090117" h="1844814">
                <a:moveTo>
                  <a:pt x="0" y="0"/>
                </a:moveTo>
                <a:lnTo>
                  <a:pt x="1090117" y="0"/>
                </a:lnTo>
                <a:lnTo>
                  <a:pt x="1090117" y="1844813"/>
                </a:lnTo>
                <a:lnTo>
                  <a:pt x="0" y="1844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grpSp>
        <p:nvGrpSpPr>
          <p:cNvPr id="7" name="Group 7"/>
          <p:cNvGrpSpPr/>
          <p:nvPr/>
        </p:nvGrpSpPr>
        <p:grpSpPr>
          <a:xfrm>
            <a:off x="960855" y="3016313"/>
            <a:ext cx="8795367" cy="6617972"/>
            <a:chOff x="0" y="0"/>
            <a:chExt cx="2394995" cy="1802086"/>
          </a:xfrm>
        </p:grpSpPr>
        <p:sp>
          <p:nvSpPr>
            <p:cNvPr id="8" name="Freeform 8"/>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9" name="Group 9"/>
          <p:cNvGrpSpPr/>
          <p:nvPr/>
        </p:nvGrpSpPr>
        <p:grpSpPr>
          <a:xfrm>
            <a:off x="705641" y="2761104"/>
            <a:ext cx="8795367" cy="6700270"/>
            <a:chOff x="0" y="0"/>
            <a:chExt cx="2394995" cy="1824496"/>
          </a:xfrm>
        </p:grpSpPr>
        <p:sp>
          <p:nvSpPr>
            <p:cNvPr id="10" name="Freeform 10"/>
            <p:cNvSpPr/>
            <p:nvPr/>
          </p:nvSpPr>
          <p:spPr>
            <a:xfrm>
              <a:off x="0" y="0"/>
              <a:ext cx="2394995" cy="1824496"/>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a:p>
          </p:txBody>
        </p:sp>
      </p:grpSp>
      <p:grpSp>
        <p:nvGrpSpPr>
          <p:cNvPr id="11" name="Group 11"/>
          <p:cNvGrpSpPr/>
          <p:nvPr/>
        </p:nvGrpSpPr>
        <p:grpSpPr>
          <a:xfrm rot="-5400000">
            <a:off x="837589" y="7415000"/>
            <a:ext cx="530206" cy="5302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4" name="Group 14"/>
          <p:cNvGrpSpPr/>
          <p:nvPr/>
        </p:nvGrpSpPr>
        <p:grpSpPr>
          <a:xfrm rot="-5400000">
            <a:off x="837589" y="6408961"/>
            <a:ext cx="530206" cy="5302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7" name="Group 17"/>
          <p:cNvGrpSpPr/>
          <p:nvPr/>
        </p:nvGrpSpPr>
        <p:grpSpPr>
          <a:xfrm rot="-5400000">
            <a:off x="837589" y="5407208"/>
            <a:ext cx="530206" cy="5302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0" name="Group 20"/>
          <p:cNvGrpSpPr/>
          <p:nvPr/>
        </p:nvGrpSpPr>
        <p:grpSpPr>
          <a:xfrm rot="-5400000">
            <a:off x="837589" y="4401169"/>
            <a:ext cx="530206" cy="5302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3" name="Group 23"/>
          <p:cNvGrpSpPr/>
          <p:nvPr/>
        </p:nvGrpSpPr>
        <p:grpSpPr>
          <a:xfrm rot="-5400000">
            <a:off x="837589" y="3399416"/>
            <a:ext cx="530206" cy="53020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6" name="Group 26"/>
          <p:cNvGrpSpPr/>
          <p:nvPr/>
        </p:nvGrpSpPr>
        <p:grpSpPr>
          <a:xfrm rot="-10800000">
            <a:off x="296370" y="7485241"/>
            <a:ext cx="854740" cy="389717"/>
            <a:chOff x="0" y="0"/>
            <a:chExt cx="891327" cy="406400"/>
          </a:xfrm>
        </p:grpSpPr>
        <p:sp>
          <p:nvSpPr>
            <p:cNvPr id="27" name="Freeform 27"/>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8" name="TextBox 28"/>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 name="Group 29"/>
          <p:cNvGrpSpPr/>
          <p:nvPr/>
        </p:nvGrpSpPr>
        <p:grpSpPr>
          <a:xfrm rot="-10800000">
            <a:off x="296370" y="6486837"/>
            <a:ext cx="854740" cy="389717"/>
            <a:chOff x="0" y="0"/>
            <a:chExt cx="891327" cy="406400"/>
          </a:xfrm>
        </p:grpSpPr>
        <p:sp>
          <p:nvSpPr>
            <p:cNvPr id="30" name="Freeform 30"/>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1" name="TextBox 31"/>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2" name="Group 32"/>
          <p:cNvGrpSpPr/>
          <p:nvPr/>
        </p:nvGrpSpPr>
        <p:grpSpPr>
          <a:xfrm rot="-10800000">
            <a:off x="296370" y="5477449"/>
            <a:ext cx="854740" cy="389717"/>
            <a:chOff x="0" y="0"/>
            <a:chExt cx="891327" cy="406400"/>
          </a:xfrm>
        </p:grpSpPr>
        <p:sp>
          <p:nvSpPr>
            <p:cNvPr id="33" name="Freeform 3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 name="TextBox 3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5" name="Group 35"/>
          <p:cNvGrpSpPr/>
          <p:nvPr/>
        </p:nvGrpSpPr>
        <p:grpSpPr>
          <a:xfrm rot="-10800000">
            <a:off x="296370" y="4471411"/>
            <a:ext cx="854740" cy="389717"/>
            <a:chOff x="0" y="0"/>
            <a:chExt cx="891327" cy="406400"/>
          </a:xfrm>
        </p:grpSpPr>
        <p:sp>
          <p:nvSpPr>
            <p:cNvPr id="36" name="Freeform 3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7" name="TextBox 3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8" name="Group 38"/>
          <p:cNvGrpSpPr/>
          <p:nvPr/>
        </p:nvGrpSpPr>
        <p:grpSpPr>
          <a:xfrm rot="-10800000">
            <a:off x="296370" y="3469658"/>
            <a:ext cx="854740" cy="389717"/>
            <a:chOff x="0" y="0"/>
            <a:chExt cx="891327" cy="406400"/>
          </a:xfrm>
        </p:grpSpPr>
        <p:sp>
          <p:nvSpPr>
            <p:cNvPr id="39" name="Freeform 39"/>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0" name="TextBox 40"/>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41" name="TextBox 41"/>
          <p:cNvSpPr txBox="1"/>
          <p:nvPr/>
        </p:nvSpPr>
        <p:spPr>
          <a:xfrm>
            <a:off x="11270946" y="945345"/>
            <a:ext cx="598835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Lý do chọn đề tài</a:t>
            </a:r>
          </a:p>
        </p:txBody>
      </p:sp>
      <p:sp>
        <p:nvSpPr>
          <p:cNvPr id="42" name="TextBox 42"/>
          <p:cNvSpPr txBox="1"/>
          <p:nvPr/>
        </p:nvSpPr>
        <p:spPr>
          <a:xfrm>
            <a:off x="10205328" y="938671"/>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01</a:t>
            </a:r>
          </a:p>
        </p:txBody>
      </p:sp>
      <p:sp>
        <p:nvSpPr>
          <p:cNvPr id="43" name="TextBox 43"/>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TỔNG QUAN VỀ ĐỀ TÀI</a:t>
            </a:r>
          </a:p>
        </p:txBody>
      </p:sp>
      <p:grpSp>
        <p:nvGrpSpPr>
          <p:cNvPr id="44" name="Group 44"/>
          <p:cNvGrpSpPr/>
          <p:nvPr/>
        </p:nvGrpSpPr>
        <p:grpSpPr>
          <a:xfrm rot="-5400000">
            <a:off x="837589" y="8421455"/>
            <a:ext cx="530206" cy="530206"/>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47" name="Group 47"/>
          <p:cNvGrpSpPr/>
          <p:nvPr/>
        </p:nvGrpSpPr>
        <p:grpSpPr>
          <a:xfrm rot="-10800000">
            <a:off x="296370" y="8491696"/>
            <a:ext cx="854740" cy="389717"/>
            <a:chOff x="0" y="0"/>
            <a:chExt cx="891327" cy="406400"/>
          </a:xfrm>
        </p:grpSpPr>
        <p:sp>
          <p:nvSpPr>
            <p:cNvPr id="48" name="Freeform 48"/>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9" name="TextBox 49"/>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50" name="TextBox 50"/>
          <p:cNvSpPr txBox="1"/>
          <p:nvPr/>
        </p:nvSpPr>
        <p:spPr>
          <a:xfrm>
            <a:off x="1102690" y="3990080"/>
            <a:ext cx="7972857" cy="889026"/>
          </a:xfrm>
          <a:prstGeom prst="rect">
            <a:avLst/>
          </a:prstGeom>
        </p:spPr>
        <p:txBody>
          <a:bodyPr lIns="0" tIns="0" rIns="0" bIns="0" rtlCol="0" anchor="t">
            <a:spAutoFit/>
          </a:bodyPr>
          <a:lstStyle/>
          <a:p>
            <a:pPr marL="561337" lvl="1" indent="-280668">
              <a:lnSpc>
                <a:spcPts val="3641"/>
              </a:lnSpc>
              <a:buFont typeface="Arial"/>
              <a:buChar char="•"/>
            </a:pPr>
            <a:r>
              <a:rPr lang="en-US" sz="2601">
                <a:solidFill>
                  <a:srgbClr val="000000"/>
                </a:solidFill>
                <a:latin typeface="DejaVu Serif"/>
              </a:rPr>
              <a:t>Là công cụ phát triển game đa nền tảng: PC, Mobile, Console hay Web.</a:t>
            </a:r>
          </a:p>
        </p:txBody>
      </p:sp>
      <p:sp>
        <p:nvSpPr>
          <p:cNvPr id="51" name="TextBox 51"/>
          <p:cNvSpPr txBox="1"/>
          <p:nvPr/>
        </p:nvSpPr>
        <p:spPr>
          <a:xfrm>
            <a:off x="1367793" y="3332740"/>
            <a:ext cx="1918900" cy="496674"/>
          </a:xfrm>
          <a:prstGeom prst="rect">
            <a:avLst/>
          </a:prstGeom>
        </p:spPr>
        <p:txBody>
          <a:bodyPr lIns="0" tIns="0" rIns="0" bIns="0" rtlCol="0" anchor="t">
            <a:spAutoFit/>
          </a:bodyPr>
          <a:lstStyle/>
          <a:p>
            <a:pPr>
              <a:lnSpc>
                <a:spcPts val="4201"/>
              </a:lnSpc>
            </a:pPr>
            <a:r>
              <a:rPr lang="en-US" sz="3001">
                <a:solidFill>
                  <a:srgbClr val="000000"/>
                </a:solidFill>
                <a:latin typeface="DejaVu Serif Bold"/>
              </a:rPr>
              <a:t>Unity</a:t>
            </a:r>
          </a:p>
        </p:txBody>
      </p:sp>
      <p:sp>
        <p:nvSpPr>
          <p:cNvPr id="52" name="TextBox 52"/>
          <p:cNvSpPr txBox="1"/>
          <p:nvPr/>
        </p:nvSpPr>
        <p:spPr>
          <a:xfrm>
            <a:off x="1122725" y="4981839"/>
            <a:ext cx="7972857" cy="2274020"/>
          </a:xfrm>
          <a:prstGeom prst="rect">
            <a:avLst/>
          </a:prstGeom>
        </p:spPr>
        <p:txBody>
          <a:bodyPr lIns="0" tIns="0" rIns="0" bIns="0" rtlCol="0" anchor="t">
            <a:spAutoFit/>
          </a:bodyPr>
          <a:lstStyle/>
          <a:p>
            <a:pPr marL="561337" lvl="1" indent="-280668">
              <a:lnSpc>
                <a:spcPts val="3641"/>
              </a:lnSpc>
              <a:buFont typeface="Arial"/>
              <a:buChar char="•"/>
            </a:pPr>
            <a:r>
              <a:rPr lang="en-US" sz="2601">
                <a:solidFill>
                  <a:srgbClr val="000000"/>
                </a:solidFill>
                <a:latin typeface="DejaVu Serif"/>
              </a:rPr>
              <a:t>Ưu điểm:</a:t>
            </a:r>
          </a:p>
          <a:p>
            <a:pPr marL="1122674" lvl="2" indent="-374225">
              <a:lnSpc>
                <a:spcPts val="3641"/>
              </a:lnSpc>
              <a:buFont typeface="Arial"/>
              <a:buChar char="⚬"/>
            </a:pPr>
            <a:r>
              <a:rPr lang="en-US" sz="2601">
                <a:solidFill>
                  <a:srgbClr val="000000"/>
                </a:solidFill>
                <a:latin typeface="DejaVu Serif"/>
              </a:rPr>
              <a:t>Dễ học và sử dụng.</a:t>
            </a:r>
          </a:p>
          <a:p>
            <a:pPr marL="1122674" lvl="2" indent="-374225">
              <a:lnSpc>
                <a:spcPts val="3641"/>
              </a:lnSpc>
              <a:buFont typeface="Arial"/>
              <a:buChar char="⚬"/>
            </a:pPr>
            <a:r>
              <a:rPr lang="en-US" sz="2601">
                <a:solidFill>
                  <a:srgbClr val="000000"/>
                </a:solidFill>
                <a:latin typeface="DejaVu Serif"/>
              </a:rPr>
              <a:t>Đồng nhất đa nền tảng.</a:t>
            </a:r>
          </a:p>
          <a:p>
            <a:pPr marL="1122674" lvl="2" indent="-374225">
              <a:lnSpc>
                <a:spcPts val="3641"/>
              </a:lnSpc>
              <a:buFont typeface="Arial"/>
              <a:buChar char="⚬"/>
            </a:pPr>
            <a:r>
              <a:rPr lang="en-US" sz="2601">
                <a:solidFill>
                  <a:srgbClr val="000000"/>
                </a:solidFill>
                <a:latin typeface="DejaVu Serif"/>
              </a:rPr>
              <a:t>Cộng đồng lớn.</a:t>
            </a:r>
          </a:p>
          <a:p>
            <a:pPr marL="1122674" lvl="2" indent="-374225">
              <a:lnSpc>
                <a:spcPts val="3641"/>
              </a:lnSpc>
              <a:buFont typeface="Arial"/>
              <a:buChar char="⚬"/>
            </a:pPr>
            <a:r>
              <a:rPr lang="en-US" sz="2601">
                <a:solidFill>
                  <a:srgbClr val="000000"/>
                </a:solidFill>
                <a:latin typeface="DejaVu Serif"/>
              </a:rPr>
              <a:t>Thư viện tài nguyên phong phú.</a:t>
            </a:r>
          </a:p>
        </p:txBody>
      </p:sp>
      <p:sp>
        <p:nvSpPr>
          <p:cNvPr id="53" name="TextBox 53"/>
          <p:cNvSpPr txBox="1"/>
          <p:nvPr/>
        </p:nvSpPr>
        <p:spPr>
          <a:xfrm>
            <a:off x="1367791" y="7496894"/>
            <a:ext cx="4248457" cy="426592"/>
          </a:xfrm>
          <a:prstGeom prst="rect">
            <a:avLst/>
          </a:prstGeom>
        </p:spPr>
        <p:txBody>
          <a:bodyPr lIns="0" tIns="0" rIns="0" bIns="0" rtlCol="0" anchor="t">
            <a:spAutoFit/>
          </a:bodyPr>
          <a:lstStyle/>
          <a:p>
            <a:pPr>
              <a:lnSpc>
                <a:spcPts val="3641"/>
              </a:lnSpc>
            </a:pPr>
            <a:r>
              <a:rPr lang="en-US" sz="2601">
                <a:solidFill>
                  <a:srgbClr val="000000"/>
                </a:solidFill>
                <a:latin typeface="DejaVu Serif Bold"/>
              </a:rPr>
              <a:t>Ngôn ngữ sử dụng: C#</a:t>
            </a:r>
          </a:p>
        </p:txBody>
      </p:sp>
      <p:sp>
        <p:nvSpPr>
          <p:cNvPr id="54" name="Freeform 54"/>
          <p:cNvSpPr/>
          <p:nvPr/>
        </p:nvSpPr>
        <p:spPr>
          <a:xfrm>
            <a:off x="12011865" y="3004227"/>
            <a:ext cx="3611836" cy="1327595"/>
          </a:xfrm>
          <a:custGeom>
            <a:avLst/>
            <a:gdLst/>
            <a:ahLst/>
            <a:cxnLst/>
            <a:rect l="l" t="t" r="r" b="b"/>
            <a:pathLst>
              <a:path w="3611836" h="1327594">
                <a:moveTo>
                  <a:pt x="0" y="0"/>
                </a:moveTo>
                <a:lnTo>
                  <a:pt x="3611835" y="0"/>
                </a:lnTo>
                <a:lnTo>
                  <a:pt x="3611835" y="1327593"/>
                </a:lnTo>
                <a:lnTo>
                  <a:pt x="0" y="1327593"/>
                </a:lnTo>
                <a:lnTo>
                  <a:pt x="0" y="0"/>
                </a:lnTo>
                <a:close/>
              </a:path>
            </a:pathLst>
          </a:custGeom>
          <a:blipFill>
            <a:blip r:embed="rId5"/>
            <a:stretch>
              <a:fillRect/>
            </a:stretch>
          </a:blipFill>
        </p:spPr>
        <p:txBody>
          <a:bodyPr/>
          <a:lstStyle/>
          <a:p>
            <a:endParaRPr lang="en-US" sz="1801"/>
          </a:p>
        </p:txBody>
      </p:sp>
      <p:sp>
        <p:nvSpPr>
          <p:cNvPr id="55" name="Freeform 55"/>
          <p:cNvSpPr/>
          <p:nvPr/>
        </p:nvSpPr>
        <p:spPr>
          <a:xfrm>
            <a:off x="10198675" y="4986979"/>
            <a:ext cx="7238235" cy="3868164"/>
          </a:xfrm>
          <a:custGeom>
            <a:avLst/>
            <a:gdLst/>
            <a:ahLst/>
            <a:cxnLst/>
            <a:rect l="l" t="t" r="r" b="b"/>
            <a:pathLst>
              <a:path w="7238235" h="3868164">
                <a:moveTo>
                  <a:pt x="0" y="0"/>
                </a:moveTo>
                <a:lnTo>
                  <a:pt x="7238235" y="0"/>
                </a:lnTo>
                <a:lnTo>
                  <a:pt x="7238235" y="3868163"/>
                </a:lnTo>
                <a:lnTo>
                  <a:pt x="0" y="3868163"/>
                </a:lnTo>
                <a:lnTo>
                  <a:pt x="0" y="0"/>
                </a:lnTo>
                <a:close/>
              </a:path>
            </a:pathLst>
          </a:custGeom>
          <a:blipFill>
            <a:blip r:embed="rId6"/>
            <a:stretch>
              <a:fillRect/>
            </a:stretch>
          </a:blipFill>
        </p:spPr>
        <p:txBody>
          <a:bodyPr/>
          <a:lstStyle/>
          <a:p>
            <a:endParaRPr lang="en-US" sz="1801"/>
          </a:p>
        </p:txBody>
      </p:sp>
      <p:sp>
        <p:nvSpPr>
          <p:cNvPr id="56" name="TextBox 56"/>
          <p:cNvSpPr txBox="1"/>
          <p:nvPr/>
        </p:nvSpPr>
        <p:spPr>
          <a:xfrm>
            <a:off x="12403449" y="4332268"/>
            <a:ext cx="2828683" cy="366767"/>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2. Logo Unity</a:t>
            </a:r>
          </a:p>
        </p:txBody>
      </p:sp>
      <p:sp>
        <p:nvSpPr>
          <p:cNvPr id="57" name="TextBox 57"/>
          <p:cNvSpPr txBox="1"/>
          <p:nvPr/>
        </p:nvSpPr>
        <p:spPr>
          <a:xfrm>
            <a:off x="11102503" y="8912300"/>
            <a:ext cx="5430560" cy="366767"/>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3. Giao diện sử dụng của Unity</a:t>
            </a:r>
          </a:p>
        </p:txBody>
      </p:sp>
      <p:grpSp>
        <p:nvGrpSpPr>
          <p:cNvPr id="58" name="Group 58"/>
          <p:cNvGrpSpPr/>
          <p:nvPr/>
        </p:nvGrpSpPr>
        <p:grpSpPr>
          <a:xfrm>
            <a:off x="10211984" y="1819591"/>
            <a:ext cx="836448" cy="836448"/>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60" name="TextBox 60"/>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sp>
        <p:nvSpPr>
          <p:cNvPr id="61" name="TextBox 61"/>
          <p:cNvSpPr txBox="1"/>
          <p:nvPr/>
        </p:nvSpPr>
        <p:spPr>
          <a:xfrm>
            <a:off x="11284265" y="2018749"/>
            <a:ext cx="597503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Công nghệ sử sụng</a:t>
            </a:r>
          </a:p>
        </p:txBody>
      </p:sp>
      <p:sp>
        <p:nvSpPr>
          <p:cNvPr id="62" name="TextBox 62"/>
          <p:cNvSpPr txBox="1"/>
          <p:nvPr/>
        </p:nvSpPr>
        <p:spPr>
          <a:xfrm>
            <a:off x="10218646" y="2012074"/>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02</a:t>
            </a:r>
          </a:p>
        </p:txBody>
      </p:sp>
      <p:sp>
        <p:nvSpPr>
          <p:cNvPr id="72" name="TextBox 58">
            <a:extLst>
              <a:ext uri="{FF2B5EF4-FFF2-40B4-BE49-F238E27FC236}">
                <a16:creationId xmlns:a16="http://schemas.microsoft.com/office/drawing/2014/main" id="{203E3E03-BECE-395E-1AE1-54297D999F64}"/>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grpSp>
        <p:nvGrpSpPr>
          <p:cNvPr id="2" name="Group 2"/>
          <p:cNvGrpSpPr/>
          <p:nvPr/>
        </p:nvGrpSpPr>
        <p:grpSpPr>
          <a:xfrm>
            <a:off x="10198665" y="746186"/>
            <a:ext cx="836448" cy="8364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4" name="TextBox 4"/>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sp>
        <p:nvSpPr>
          <p:cNvPr id="5" name="Freeform 5"/>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sp>
        <p:nvSpPr>
          <p:cNvPr id="6" name="Freeform 6"/>
          <p:cNvSpPr/>
          <p:nvPr/>
        </p:nvSpPr>
        <p:spPr>
          <a:xfrm rot="934077">
            <a:off x="8438551" y="589813"/>
            <a:ext cx="1090117" cy="1844814"/>
          </a:xfrm>
          <a:custGeom>
            <a:avLst/>
            <a:gdLst/>
            <a:ahLst/>
            <a:cxnLst/>
            <a:rect l="l" t="t" r="r" b="b"/>
            <a:pathLst>
              <a:path w="1090117" h="1844814">
                <a:moveTo>
                  <a:pt x="0" y="0"/>
                </a:moveTo>
                <a:lnTo>
                  <a:pt x="1090117" y="0"/>
                </a:lnTo>
                <a:lnTo>
                  <a:pt x="1090117" y="1844813"/>
                </a:lnTo>
                <a:lnTo>
                  <a:pt x="0" y="1844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grpSp>
        <p:nvGrpSpPr>
          <p:cNvPr id="7" name="Group 7"/>
          <p:cNvGrpSpPr/>
          <p:nvPr/>
        </p:nvGrpSpPr>
        <p:grpSpPr>
          <a:xfrm>
            <a:off x="960855" y="3016313"/>
            <a:ext cx="8795367" cy="6617972"/>
            <a:chOff x="0" y="0"/>
            <a:chExt cx="2394995" cy="1802086"/>
          </a:xfrm>
        </p:grpSpPr>
        <p:sp>
          <p:nvSpPr>
            <p:cNvPr id="8" name="Freeform 8"/>
            <p:cNvSpPr/>
            <p:nvPr/>
          </p:nvSpPr>
          <p:spPr>
            <a:xfrm>
              <a:off x="0" y="0"/>
              <a:ext cx="2394995" cy="1802086"/>
            </a:xfrm>
            <a:custGeom>
              <a:avLst/>
              <a:gdLst/>
              <a:ahLst/>
              <a:cxnLst/>
              <a:rect l="l" t="t" r="r" b="b"/>
              <a:pathLst>
                <a:path w="2394995" h="1802086">
                  <a:moveTo>
                    <a:pt x="2270535" y="1802086"/>
                  </a:moveTo>
                  <a:lnTo>
                    <a:pt x="124460" y="1802086"/>
                  </a:lnTo>
                  <a:cubicBezTo>
                    <a:pt x="55880" y="1802086"/>
                    <a:pt x="0" y="1746206"/>
                    <a:pt x="0" y="1677626"/>
                  </a:cubicBezTo>
                  <a:lnTo>
                    <a:pt x="0" y="124460"/>
                  </a:lnTo>
                  <a:cubicBezTo>
                    <a:pt x="0" y="55880"/>
                    <a:pt x="55880" y="0"/>
                    <a:pt x="124460" y="0"/>
                  </a:cubicBezTo>
                  <a:lnTo>
                    <a:pt x="2270535" y="0"/>
                  </a:lnTo>
                  <a:cubicBezTo>
                    <a:pt x="2339115" y="0"/>
                    <a:pt x="2394995" y="55880"/>
                    <a:pt x="2394995" y="124460"/>
                  </a:cubicBezTo>
                  <a:lnTo>
                    <a:pt x="2394995" y="1677626"/>
                  </a:lnTo>
                  <a:cubicBezTo>
                    <a:pt x="2394995" y="1746206"/>
                    <a:pt x="2339115" y="1802086"/>
                    <a:pt x="2270535" y="1802086"/>
                  </a:cubicBezTo>
                  <a:close/>
                </a:path>
              </a:pathLst>
            </a:custGeom>
            <a:solidFill>
              <a:srgbClr val="B475C6"/>
            </a:solidFill>
          </p:spPr>
          <p:txBody>
            <a:bodyPr/>
            <a:lstStyle/>
            <a:p>
              <a:endParaRPr lang="en-US" sz="1801"/>
            </a:p>
          </p:txBody>
        </p:sp>
      </p:grpSp>
      <p:grpSp>
        <p:nvGrpSpPr>
          <p:cNvPr id="9" name="Group 9"/>
          <p:cNvGrpSpPr/>
          <p:nvPr/>
        </p:nvGrpSpPr>
        <p:grpSpPr>
          <a:xfrm>
            <a:off x="705641" y="2761104"/>
            <a:ext cx="8795367" cy="6700270"/>
            <a:chOff x="0" y="0"/>
            <a:chExt cx="2394995" cy="1824496"/>
          </a:xfrm>
        </p:grpSpPr>
        <p:sp>
          <p:nvSpPr>
            <p:cNvPr id="10" name="Freeform 10"/>
            <p:cNvSpPr/>
            <p:nvPr/>
          </p:nvSpPr>
          <p:spPr>
            <a:xfrm>
              <a:off x="0" y="0"/>
              <a:ext cx="2394995" cy="1824496"/>
            </a:xfrm>
            <a:custGeom>
              <a:avLst/>
              <a:gdLst/>
              <a:ahLst/>
              <a:cxnLst/>
              <a:rect l="l" t="t" r="r" b="b"/>
              <a:pathLst>
                <a:path w="2394995" h="1824496">
                  <a:moveTo>
                    <a:pt x="2270535" y="1824496"/>
                  </a:moveTo>
                  <a:lnTo>
                    <a:pt x="124460" y="1824496"/>
                  </a:lnTo>
                  <a:cubicBezTo>
                    <a:pt x="55880" y="1824496"/>
                    <a:pt x="0" y="1768616"/>
                    <a:pt x="0" y="1700036"/>
                  </a:cubicBezTo>
                  <a:lnTo>
                    <a:pt x="0" y="124460"/>
                  </a:lnTo>
                  <a:cubicBezTo>
                    <a:pt x="0" y="55880"/>
                    <a:pt x="55880" y="0"/>
                    <a:pt x="124460" y="0"/>
                  </a:cubicBezTo>
                  <a:lnTo>
                    <a:pt x="2270535" y="0"/>
                  </a:lnTo>
                  <a:cubicBezTo>
                    <a:pt x="2339115" y="0"/>
                    <a:pt x="2394995" y="55880"/>
                    <a:pt x="2394995" y="124460"/>
                  </a:cubicBezTo>
                  <a:lnTo>
                    <a:pt x="2394995" y="1700036"/>
                  </a:lnTo>
                  <a:cubicBezTo>
                    <a:pt x="2394995" y="1768616"/>
                    <a:pt x="2339115" y="1824496"/>
                    <a:pt x="2270535" y="1824496"/>
                  </a:cubicBezTo>
                  <a:close/>
                </a:path>
              </a:pathLst>
            </a:custGeom>
            <a:solidFill>
              <a:srgbClr val="FFFFFF"/>
            </a:solidFill>
          </p:spPr>
          <p:txBody>
            <a:bodyPr/>
            <a:lstStyle/>
            <a:p>
              <a:endParaRPr lang="en-US" sz="1801"/>
            </a:p>
          </p:txBody>
        </p:sp>
      </p:grpSp>
      <p:grpSp>
        <p:nvGrpSpPr>
          <p:cNvPr id="11" name="Group 11"/>
          <p:cNvGrpSpPr/>
          <p:nvPr/>
        </p:nvGrpSpPr>
        <p:grpSpPr>
          <a:xfrm rot="-5400000">
            <a:off x="837589" y="7415000"/>
            <a:ext cx="530206" cy="5302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4" name="Group 14"/>
          <p:cNvGrpSpPr/>
          <p:nvPr/>
        </p:nvGrpSpPr>
        <p:grpSpPr>
          <a:xfrm rot="-5400000">
            <a:off x="837589" y="6408961"/>
            <a:ext cx="530206" cy="5302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7" name="Group 17"/>
          <p:cNvGrpSpPr/>
          <p:nvPr/>
        </p:nvGrpSpPr>
        <p:grpSpPr>
          <a:xfrm rot="-5400000">
            <a:off x="837589" y="5407208"/>
            <a:ext cx="530206" cy="5302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0" name="Group 20"/>
          <p:cNvGrpSpPr/>
          <p:nvPr/>
        </p:nvGrpSpPr>
        <p:grpSpPr>
          <a:xfrm rot="-5400000">
            <a:off x="837589" y="4401169"/>
            <a:ext cx="530206" cy="5302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3" name="Group 23"/>
          <p:cNvGrpSpPr/>
          <p:nvPr/>
        </p:nvGrpSpPr>
        <p:grpSpPr>
          <a:xfrm rot="-5400000">
            <a:off x="837589" y="3399416"/>
            <a:ext cx="530206" cy="53020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6" name="Group 26"/>
          <p:cNvGrpSpPr/>
          <p:nvPr/>
        </p:nvGrpSpPr>
        <p:grpSpPr>
          <a:xfrm rot="-10800000">
            <a:off x="296370" y="7485241"/>
            <a:ext cx="854740" cy="389717"/>
            <a:chOff x="0" y="0"/>
            <a:chExt cx="891327" cy="406400"/>
          </a:xfrm>
        </p:grpSpPr>
        <p:sp>
          <p:nvSpPr>
            <p:cNvPr id="27" name="Freeform 27"/>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8" name="TextBox 28"/>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9" name="Group 29"/>
          <p:cNvGrpSpPr/>
          <p:nvPr/>
        </p:nvGrpSpPr>
        <p:grpSpPr>
          <a:xfrm rot="-10800000">
            <a:off x="296370" y="6486837"/>
            <a:ext cx="854740" cy="389717"/>
            <a:chOff x="0" y="0"/>
            <a:chExt cx="891327" cy="406400"/>
          </a:xfrm>
        </p:grpSpPr>
        <p:sp>
          <p:nvSpPr>
            <p:cNvPr id="30" name="Freeform 30"/>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1" name="TextBox 31"/>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2" name="Group 32"/>
          <p:cNvGrpSpPr/>
          <p:nvPr/>
        </p:nvGrpSpPr>
        <p:grpSpPr>
          <a:xfrm rot="-10800000">
            <a:off x="296370" y="5477449"/>
            <a:ext cx="854740" cy="389717"/>
            <a:chOff x="0" y="0"/>
            <a:chExt cx="891327" cy="406400"/>
          </a:xfrm>
        </p:grpSpPr>
        <p:sp>
          <p:nvSpPr>
            <p:cNvPr id="33" name="Freeform 3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4" name="TextBox 3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5" name="Group 35"/>
          <p:cNvGrpSpPr/>
          <p:nvPr/>
        </p:nvGrpSpPr>
        <p:grpSpPr>
          <a:xfrm rot="-10800000">
            <a:off x="296370" y="4471411"/>
            <a:ext cx="854740" cy="389717"/>
            <a:chOff x="0" y="0"/>
            <a:chExt cx="891327" cy="406400"/>
          </a:xfrm>
        </p:grpSpPr>
        <p:sp>
          <p:nvSpPr>
            <p:cNvPr id="36" name="Freeform 3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7" name="TextBox 3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8" name="Group 38"/>
          <p:cNvGrpSpPr/>
          <p:nvPr/>
        </p:nvGrpSpPr>
        <p:grpSpPr>
          <a:xfrm rot="-10800000">
            <a:off x="296370" y="3469658"/>
            <a:ext cx="854740" cy="389717"/>
            <a:chOff x="0" y="0"/>
            <a:chExt cx="891327" cy="406400"/>
          </a:xfrm>
        </p:grpSpPr>
        <p:sp>
          <p:nvSpPr>
            <p:cNvPr id="39" name="Freeform 39"/>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0" name="TextBox 40"/>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41" name="Group 41"/>
          <p:cNvGrpSpPr/>
          <p:nvPr/>
        </p:nvGrpSpPr>
        <p:grpSpPr>
          <a:xfrm rot="-5400000">
            <a:off x="837589" y="8421455"/>
            <a:ext cx="530206" cy="53020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44" name="Group 44"/>
          <p:cNvGrpSpPr/>
          <p:nvPr/>
        </p:nvGrpSpPr>
        <p:grpSpPr>
          <a:xfrm rot="-10800000">
            <a:off x="296370" y="8491696"/>
            <a:ext cx="854740" cy="389717"/>
            <a:chOff x="0" y="0"/>
            <a:chExt cx="891327" cy="406400"/>
          </a:xfrm>
        </p:grpSpPr>
        <p:sp>
          <p:nvSpPr>
            <p:cNvPr id="45" name="Freeform 45"/>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46" name="TextBox 46"/>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47" name="Group 47"/>
          <p:cNvGrpSpPr/>
          <p:nvPr/>
        </p:nvGrpSpPr>
        <p:grpSpPr>
          <a:xfrm>
            <a:off x="10211984" y="1819591"/>
            <a:ext cx="836448" cy="836448"/>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49" name="TextBox 49"/>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grpSp>
        <p:nvGrpSpPr>
          <p:cNvPr id="50" name="Group 50"/>
          <p:cNvGrpSpPr/>
          <p:nvPr/>
        </p:nvGrpSpPr>
        <p:grpSpPr>
          <a:xfrm>
            <a:off x="10205324" y="2895040"/>
            <a:ext cx="836448" cy="836448"/>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CD24F"/>
            </a:solidFill>
          </p:spPr>
          <p:txBody>
            <a:bodyPr/>
            <a:lstStyle/>
            <a:p>
              <a:endParaRPr lang="en-US" sz="1801"/>
            </a:p>
          </p:txBody>
        </p:sp>
        <p:sp>
          <p:nvSpPr>
            <p:cNvPr id="52" name="TextBox 52"/>
            <p:cNvSpPr txBox="1"/>
            <p:nvPr/>
          </p:nvSpPr>
          <p:spPr>
            <a:xfrm>
              <a:off x="127000" y="98425"/>
              <a:ext cx="558800" cy="587375"/>
            </a:xfrm>
            <a:prstGeom prst="rect">
              <a:avLst/>
            </a:prstGeom>
          </p:spPr>
          <p:txBody>
            <a:bodyPr lIns="50800" tIns="50800" rIns="50800" bIns="50800" rtlCol="0" anchor="ctr"/>
            <a:lstStyle/>
            <a:p>
              <a:pPr algn="ctr">
                <a:lnSpc>
                  <a:spcPts val="1972"/>
                </a:lnSpc>
              </a:pPr>
              <a:endParaRPr sz="1801"/>
            </a:p>
          </p:txBody>
        </p:sp>
      </p:grpSp>
      <p:sp>
        <p:nvSpPr>
          <p:cNvPr id="53" name="Freeform 53"/>
          <p:cNvSpPr/>
          <p:nvPr/>
        </p:nvSpPr>
        <p:spPr>
          <a:xfrm>
            <a:off x="9937012" y="3737449"/>
            <a:ext cx="5156263" cy="2900398"/>
          </a:xfrm>
          <a:custGeom>
            <a:avLst/>
            <a:gdLst/>
            <a:ahLst/>
            <a:cxnLst/>
            <a:rect l="l" t="t" r="r" b="b"/>
            <a:pathLst>
              <a:path w="5156263" h="2900398">
                <a:moveTo>
                  <a:pt x="0" y="0"/>
                </a:moveTo>
                <a:lnTo>
                  <a:pt x="5156263" y="0"/>
                </a:lnTo>
                <a:lnTo>
                  <a:pt x="5156263" y="2900398"/>
                </a:lnTo>
                <a:lnTo>
                  <a:pt x="0" y="2900398"/>
                </a:lnTo>
                <a:lnTo>
                  <a:pt x="0" y="0"/>
                </a:lnTo>
                <a:close/>
              </a:path>
            </a:pathLst>
          </a:custGeom>
          <a:blipFill>
            <a:blip r:embed="rId5"/>
            <a:stretch>
              <a:fillRect/>
            </a:stretch>
          </a:blipFill>
        </p:spPr>
        <p:txBody>
          <a:bodyPr/>
          <a:lstStyle/>
          <a:p>
            <a:endParaRPr lang="en-US" sz="1801"/>
          </a:p>
        </p:txBody>
      </p:sp>
      <p:sp>
        <p:nvSpPr>
          <p:cNvPr id="54" name="Freeform 54"/>
          <p:cNvSpPr/>
          <p:nvPr/>
        </p:nvSpPr>
        <p:spPr>
          <a:xfrm>
            <a:off x="12515140" y="6845490"/>
            <a:ext cx="5596583" cy="3147065"/>
          </a:xfrm>
          <a:custGeom>
            <a:avLst/>
            <a:gdLst/>
            <a:ahLst/>
            <a:cxnLst/>
            <a:rect l="l" t="t" r="r" b="b"/>
            <a:pathLst>
              <a:path w="5596582" h="3147064">
                <a:moveTo>
                  <a:pt x="0" y="0"/>
                </a:moveTo>
                <a:lnTo>
                  <a:pt x="5596583" y="0"/>
                </a:lnTo>
                <a:lnTo>
                  <a:pt x="5596583" y="3147063"/>
                </a:lnTo>
                <a:lnTo>
                  <a:pt x="0" y="3147063"/>
                </a:lnTo>
                <a:lnTo>
                  <a:pt x="0" y="0"/>
                </a:lnTo>
                <a:close/>
              </a:path>
            </a:pathLst>
          </a:custGeom>
          <a:blipFill>
            <a:blip r:embed="rId6"/>
            <a:stretch>
              <a:fillRect/>
            </a:stretch>
          </a:blipFill>
        </p:spPr>
        <p:txBody>
          <a:bodyPr/>
          <a:lstStyle/>
          <a:p>
            <a:endParaRPr lang="en-US" sz="1801"/>
          </a:p>
        </p:txBody>
      </p:sp>
      <p:sp>
        <p:nvSpPr>
          <p:cNvPr id="55" name="TextBox 55"/>
          <p:cNvSpPr txBox="1"/>
          <p:nvPr/>
        </p:nvSpPr>
        <p:spPr>
          <a:xfrm>
            <a:off x="11270946" y="945345"/>
            <a:ext cx="598835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Lý do chọn đề tài</a:t>
            </a:r>
          </a:p>
        </p:txBody>
      </p:sp>
      <p:sp>
        <p:nvSpPr>
          <p:cNvPr id="56" name="TextBox 56"/>
          <p:cNvSpPr txBox="1"/>
          <p:nvPr/>
        </p:nvSpPr>
        <p:spPr>
          <a:xfrm>
            <a:off x="10205328" y="938671"/>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01</a:t>
            </a:r>
          </a:p>
        </p:txBody>
      </p:sp>
      <p:sp>
        <p:nvSpPr>
          <p:cNvPr id="57" name="TextBox 57"/>
          <p:cNvSpPr txBox="1"/>
          <p:nvPr/>
        </p:nvSpPr>
        <p:spPr>
          <a:xfrm>
            <a:off x="15093268" y="4733293"/>
            <a:ext cx="3064052" cy="764312"/>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4. The Binding of Isaac</a:t>
            </a:r>
          </a:p>
        </p:txBody>
      </p:sp>
      <p:sp>
        <p:nvSpPr>
          <p:cNvPr id="58" name="TextBox 58"/>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TỔNG QUAN VỀ ĐỀ TÀI</a:t>
            </a:r>
          </a:p>
        </p:txBody>
      </p:sp>
      <p:sp>
        <p:nvSpPr>
          <p:cNvPr id="59" name="TextBox 59"/>
          <p:cNvSpPr txBox="1"/>
          <p:nvPr/>
        </p:nvSpPr>
        <p:spPr>
          <a:xfrm>
            <a:off x="1102689" y="3138625"/>
            <a:ext cx="8254437" cy="5967339"/>
          </a:xfrm>
          <a:prstGeom prst="rect">
            <a:avLst/>
          </a:prstGeom>
        </p:spPr>
        <p:txBody>
          <a:bodyPr lIns="0" tIns="0" rIns="0" bIns="0" rtlCol="0" anchor="t">
            <a:spAutoFit/>
          </a:bodyPr>
          <a:lstStyle/>
          <a:p>
            <a:pPr marL="561337" lvl="1" indent="-280668">
              <a:lnSpc>
                <a:spcPts val="3641"/>
              </a:lnSpc>
              <a:buFont typeface="Arial"/>
              <a:buChar char="•"/>
            </a:pP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“Dungeons And </a:t>
            </a:r>
            <a:r>
              <a:rPr lang="en-US" sz="2601" dirty="0" err="1">
                <a:solidFill>
                  <a:srgbClr val="000000"/>
                </a:solidFill>
                <a:latin typeface="DejaVu Serif"/>
              </a:rPr>
              <a:t>Witchers</a:t>
            </a:r>
            <a:r>
              <a:rPr lang="en-US" sz="2601" dirty="0">
                <a:solidFill>
                  <a:srgbClr val="000000"/>
                </a:solidFill>
                <a:latin typeface="DejaVu Serif"/>
              </a:rPr>
              <a:t>” </a:t>
            </a:r>
            <a:r>
              <a:rPr lang="en-US" sz="2601" dirty="0" err="1">
                <a:solidFill>
                  <a:srgbClr val="000000"/>
                </a:solidFill>
                <a:latin typeface="DejaVu Serif"/>
              </a:rPr>
              <a:t>được</a:t>
            </a:r>
            <a:r>
              <a:rPr lang="en-US" sz="2601" dirty="0">
                <a:solidFill>
                  <a:srgbClr val="000000"/>
                </a:solidFill>
                <a:latin typeface="DejaVu Serif"/>
              </a:rPr>
              <a:t> </a:t>
            </a:r>
            <a:r>
              <a:rPr lang="en-US" sz="2601" dirty="0" err="1">
                <a:solidFill>
                  <a:srgbClr val="000000"/>
                </a:solidFill>
                <a:latin typeface="DejaVu Serif"/>
              </a:rPr>
              <a:t>lấy</a:t>
            </a:r>
            <a:r>
              <a:rPr lang="en-US" sz="2601" dirty="0">
                <a:solidFill>
                  <a:srgbClr val="000000"/>
                </a:solidFill>
                <a:latin typeface="DejaVu Serif"/>
              </a:rPr>
              <a:t> ý </a:t>
            </a:r>
            <a:r>
              <a:rPr lang="en-US" sz="2601" dirty="0" err="1">
                <a:solidFill>
                  <a:srgbClr val="000000"/>
                </a:solidFill>
                <a:latin typeface="DejaVu Serif"/>
              </a:rPr>
              <a:t>tưởng</a:t>
            </a:r>
            <a:r>
              <a:rPr lang="en-US" sz="2601" dirty="0">
                <a:solidFill>
                  <a:srgbClr val="000000"/>
                </a:solidFill>
                <a:latin typeface="DejaVu Serif"/>
              </a:rPr>
              <a:t> </a:t>
            </a:r>
            <a:r>
              <a:rPr lang="en-US" sz="2601" dirty="0" err="1">
                <a:solidFill>
                  <a:srgbClr val="000000"/>
                </a:solidFill>
                <a:latin typeface="DejaVu Serif"/>
              </a:rPr>
              <a:t>từ</a:t>
            </a:r>
            <a:r>
              <a:rPr lang="en-US" sz="2601" dirty="0">
                <a:solidFill>
                  <a:srgbClr val="000000"/>
                </a:solidFill>
                <a:latin typeface="DejaVu Serif"/>
              </a:rPr>
              <a:t> 2 </a:t>
            </a: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là “The Binding of Isaac”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Noita</a:t>
            </a:r>
            <a:r>
              <a:rPr lang="en-US" sz="2601" dirty="0">
                <a:solidFill>
                  <a:srgbClr val="000000"/>
                </a:solidFill>
                <a:latin typeface="DejaVu Serif"/>
              </a:rPr>
              <a:t>”.</a:t>
            </a:r>
          </a:p>
          <a:p>
            <a:pPr>
              <a:lnSpc>
                <a:spcPts val="3641"/>
              </a:lnSpc>
            </a:pPr>
            <a:endParaRPr lang="en-US" sz="2601" dirty="0">
              <a:solidFill>
                <a:srgbClr val="000000"/>
              </a:solidFill>
              <a:latin typeface="DejaVu Serif"/>
            </a:endParaRPr>
          </a:p>
          <a:p>
            <a:pPr marL="561337" lvl="1" indent="-280668">
              <a:lnSpc>
                <a:spcPts val="3641"/>
              </a:lnSpc>
              <a:buFont typeface="Arial"/>
              <a:buChar char="•"/>
            </a:pP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có</a:t>
            </a:r>
            <a:r>
              <a:rPr lang="en-US" sz="2601" dirty="0">
                <a:solidFill>
                  <a:srgbClr val="000000"/>
                </a:solidFill>
                <a:latin typeface="DejaVu Serif"/>
              </a:rPr>
              <a:t> </a:t>
            </a:r>
            <a:r>
              <a:rPr lang="en-US" sz="2601" dirty="0" err="1">
                <a:solidFill>
                  <a:srgbClr val="000000"/>
                </a:solidFill>
                <a:latin typeface="DejaVu Serif"/>
              </a:rPr>
              <a:t>kết</a:t>
            </a:r>
            <a:r>
              <a:rPr lang="en-US" sz="2601" dirty="0">
                <a:solidFill>
                  <a:srgbClr val="000000"/>
                </a:solidFill>
                <a:latin typeface="DejaVu Serif"/>
              </a:rPr>
              <a:t> </a:t>
            </a:r>
            <a:r>
              <a:rPr lang="en-US" sz="2601" dirty="0" err="1">
                <a:solidFill>
                  <a:srgbClr val="000000"/>
                </a:solidFill>
                <a:latin typeface="DejaVu Serif"/>
              </a:rPr>
              <a:t>hợp</a:t>
            </a:r>
            <a:r>
              <a:rPr lang="en-US" sz="2601" dirty="0">
                <a:solidFill>
                  <a:srgbClr val="000000"/>
                </a:solidFill>
                <a:latin typeface="DejaVu Serif"/>
              </a:rPr>
              <a:t> </a:t>
            </a:r>
            <a:r>
              <a:rPr lang="en-US" sz="2601" dirty="0" err="1">
                <a:solidFill>
                  <a:srgbClr val="000000"/>
                </a:solidFill>
                <a:latin typeface="DejaVu Serif"/>
              </a:rPr>
              <a:t>cách</a:t>
            </a:r>
            <a:r>
              <a:rPr lang="en-US" sz="2601" dirty="0">
                <a:solidFill>
                  <a:srgbClr val="000000"/>
                </a:solidFill>
                <a:latin typeface="DejaVu Serif"/>
              </a:rPr>
              <a:t> </a:t>
            </a:r>
            <a:r>
              <a:rPr lang="en-US" sz="2601" dirty="0" err="1">
                <a:solidFill>
                  <a:srgbClr val="000000"/>
                </a:solidFill>
                <a:latin typeface="DejaVu Serif"/>
              </a:rPr>
              <a:t>tạo</a:t>
            </a:r>
            <a:r>
              <a:rPr lang="en-US" sz="2601" dirty="0">
                <a:solidFill>
                  <a:srgbClr val="000000"/>
                </a:solidFill>
                <a:latin typeface="DejaVu Serif"/>
              </a:rPr>
              <a:t> </a:t>
            </a:r>
            <a:r>
              <a:rPr lang="en-US" sz="2601" dirty="0" err="1">
                <a:solidFill>
                  <a:srgbClr val="000000"/>
                </a:solidFill>
                <a:latin typeface="DejaVu Serif"/>
              </a:rPr>
              <a:t>ra</a:t>
            </a:r>
            <a:r>
              <a:rPr lang="en-US" sz="2601" dirty="0">
                <a:solidFill>
                  <a:srgbClr val="000000"/>
                </a:solidFill>
                <a:latin typeface="DejaVu Serif"/>
              </a:rPr>
              <a:t> </a:t>
            </a:r>
            <a:r>
              <a:rPr lang="en-US" sz="2601" dirty="0" err="1">
                <a:solidFill>
                  <a:srgbClr val="000000"/>
                </a:solidFill>
                <a:latin typeface="DejaVu Serif"/>
              </a:rPr>
              <a:t>hầm</a:t>
            </a:r>
            <a:r>
              <a:rPr lang="en-US" sz="2601" dirty="0">
                <a:solidFill>
                  <a:srgbClr val="000000"/>
                </a:solidFill>
                <a:latin typeface="DejaVu Serif"/>
              </a:rPr>
              <a:t> </a:t>
            </a:r>
            <a:r>
              <a:rPr lang="en-US" sz="2601" dirty="0" err="1">
                <a:solidFill>
                  <a:srgbClr val="000000"/>
                </a:solidFill>
                <a:latin typeface="DejaVu Serif"/>
              </a:rPr>
              <a:t>ngục</a:t>
            </a:r>
            <a:r>
              <a:rPr lang="en-US" sz="2601" dirty="0">
                <a:solidFill>
                  <a:srgbClr val="000000"/>
                </a:solidFill>
                <a:latin typeface="DejaVu Serif"/>
              </a:rPr>
              <a:t>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quái</a:t>
            </a:r>
            <a:r>
              <a:rPr lang="en-US" sz="2601" dirty="0">
                <a:solidFill>
                  <a:srgbClr val="000000"/>
                </a:solidFill>
                <a:latin typeface="DejaVu Serif"/>
              </a:rPr>
              <a:t> </a:t>
            </a:r>
            <a:r>
              <a:rPr lang="en-US" sz="2601" dirty="0" err="1">
                <a:solidFill>
                  <a:srgbClr val="000000"/>
                </a:solidFill>
                <a:latin typeface="DejaVu Serif"/>
              </a:rPr>
              <a:t>vật</a:t>
            </a:r>
            <a:r>
              <a:rPr lang="en-US" sz="2601" dirty="0">
                <a:solidFill>
                  <a:srgbClr val="000000"/>
                </a:solidFill>
                <a:latin typeface="DejaVu Serif"/>
              </a:rPr>
              <a:t> </a:t>
            </a:r>
            <a:r>
              <a:rPr lang="en-US" sz="2601" dirty="0" err="1">
                <a:solidFill>
                  <a:srgbClr val="000000"/>
                </a:solidFill>
                <a:latin typeface="DejaVu Serif"/>
              </a:rPr>
              <a:t>của</a:t>
            </a:r>
            <a:r>
              <a:rPr lang="en-US" sz="2601" dirty="0">
                <a:solidFill>
                  <a:srgbClr val="000000"/>
                </a:solidFill>
                <a:latin typeface="DejaVu Serif"/>
              </a:rPr>
              <a:t> ”The Binding of Isaac”. Thiết </a:t>
            </a:r>
            <a:r>
              <a:rPr lang="en-US" sz="2601" dirty="0" err="1">
                <a:solidFill>
                  <a:srgbClr val="000000"/>
                </a:solidFill>
                <a:latin typeface="DejaVu Serif"/>
              </a:rPr>
              <a:t>kế</a:t>
            </a:r>
            <a:r>
              <a:rPr lang="en-US" sz="2601" dirty="0">
                <a:solidFill>
                  <a:srgbClr val="000000"/>
                </a:solidFill>
                <a:latin typeface="DejaVu Serif"/>
              </a:rPr>
              <a:t> </a:t>
            </a:r>
            <a:r>
              <a:rPr lang="en-US" sz="2601" dirty="0" err="1">
                <a:solidFill>
                  <a:srgbClr val="000000"/>
                </a:solidFill>
                <a:latin typeface="DejaVu Serif"/>
              </a:rPr>
              <a:t>kho</a:t>
            </a:r>
            <a:r>
              <a:rPr lang="en-US" sz="2601" dirty="0">
                <a:solidFill>
                  <a:srgbClr val="000000"/>
                </a:solidFill>
                <a:latin typeface="DejaVu Serif"/>
              </a:rPr>
              <a:t> </a:t>
            </a:r>
            <a:r>
              <a:rPr lang="en-US" sz="2601" dirty="0" err="1">
                <a:solidFill>
                  <a:srgbClr val="000000"/>
                </a:solidFill>
                <a:latin typeface="DejaVu Serif"/>
              </a:rPr>
              <a:t>đồ</a:t>
            </a:r>
            <a:r>
              <a:rPr lang="en-US" sz="2601" dirty="0">
                <a:solidFill>
                  <a:srgbClr val="000000"/>
                </a:solidFill>
                <a:latin typeface="DejaVu Serif"/>
              </a:rPr>
              <a:t>, </a:t>
            </a:r>
            <a:r>
              <a:rPr lang="en-US" sz="2601" dirty="0" err="1">
                <a:solidFill>
                  <a:srgbClr val="000000"/>
                </a:solidFill>
                <a:latin typeface="DejaVu Serif"/>
              </a:rPr>
              <a:t>vũ</a:t>
            </a:r>
            <a:r>
              <a:rPr lang="en-US" sz="2601" dirty="0">
                <a:solidFill>
                  <a:srgbClr val="000000"/>
                </a:solidFill>
                <a:latin typeface="DejaVu Serif"/>
              </a:rPr>
              <a:t> </a:t>
            </a:r>
            <a:r>
              <a:rPr lang="en-US" sz="2601" dirty="0" err="1">
                <a:solidFill>
                  <a:srgbClr val="000000"/>
                </a:solidFill>
                <a:latin typeface="DejaVu Serif"/>
              </a:rPr>
              <a:t>khí</a:t>
            </a:r>
            <a:r>
              <a:rPr lang="en-US" sz="2601" dirty="0">
                <a:solidFill>
                  <a:srgbClr val="000000"/>
                </a:solidFill>
                <a:latin typeface="DejaVu Serif"/>
              </a:rPr>
              <a:t>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ngọc</a:t>
            </a:r>
            <a:r>
              <a:rPr lang="en-US" sz="2601" dirty="0">
                <a:solidFill>
                  <a:srgbClr val="000000"/>
                </a:solidFill>
                <a:latin typeface="DejaVu Serif"/>
              </a:rPr>
              <a:t> </a:t>
            </a:r>
            <a:r>
              <a:rPr lang="en-US" sz="2601" dirty="0" err="1">
                <a:solidFill>
                  <a:srgbClr val="000000"/>
                </a:solidFill>
                <a:latin typeface="DejaVu Serif"/>
              </a:rPr>
              <a:t>phép</a:t>
            </a:r>
            <a:r>
              <a:rPr lang="en-US" sz="2601" dirty="0">
                <a:solidFill>
                  <a:srgbClr val="000000"/>
                </a:solidFill>
                <a:latin typeface="DejaVu Serif"/>
              </a:rPr>
              <a:t> </a:t>
            </a:r>
            <a:r>
              <a:rPr lang="en-US" sz="2601" dirty="0" err="1">
                <a:solidFill>
                  <a:srgbClr val="000000"/>
                </a:solidFill>
                <a:latin typeface="DejaVu Serif"/>
              </a:rPr>
              <a:t>từ</a:t>
            </a:r>
            <a:r>
              <a:rPr lang="en-US" sz="2601" dirty="0">
                <a:solidFill>
                  <a:srgbClr val="000000"/>
                </a:solidFill>
                <a:latin typeface="DejaVu Serif"/>
              </a:rPr>
              <a:t> ”</a:t>
            </a:r>
            <a:r>
              <a:rPr lang="en-US" sz="2601" dirty="0" err="1">
                <a:solidFill>
                  <a:srgbClr val="000000"/>
                </a:solidFill>
                <a:latin typeface="DejaVu Serif"/>
              </a:rPr>
              <a:t>Noita</a:t>
            </a:r>
            <a:r>
              <a:rPr lang="en-US" sz="2601" dirty="0">
                <a:solidFill>
                  <a:srgbClr val="000000"/>
                </a:solidFill>
                <a:latin typeface="DejaVu Serif"/>
              </a:rPr>
              <a:t>”.</a:t>
            </a:r>
          </a:p>
          <a:p>
            <a:pPr>
              <a:lnSpc>
                <a:spcPts val="3641"/>
              </a:lnSpc>
            </a:pPr>
            <a:endParaRPr lang="en-US" sz="2601" dirty="0">
              <a:solidFill>
                <a:srgbClr val="000000"/>
              </a:solidFill>
              <a:latin typeface="DejaVu Serif"/>
            </a:endParaRPr>
          </a:p>
          <a:p>
            <a:pPr marL="561337" lvl="1" indent="-280668">
              <a:lnSpc>
                <a:spcPts val="3641"/>
              </a:lnSpc>
              <a:buFont typeface="Arial"/>
              <a:buChar char="•"/>
            </a:pPr>
            <a:r>
              <a:rPr lang="en-US" sz="2601" dirty="0" err="1">
                <a:solidFill>
                  <a:srgbClr val="000000"/>
                </a:solidFill>
                <a:latin typeface="DejaVu Serif"/>
              </a:rPr>
              <a:t>Về</a:t>
            </a:r>
            <a:r>
              <a:rPr lang="en-US" sz="2601" dirty="0">
                <a:solidFill>
                  <a:srgbClr val="000000"/>
                </a:solidFill>
                <a:latin typeface="DejaVu Serif"/>
              </a:rPr>
              <a:t> </a:t>
            </a:r>
            <a:r>
              <a:rPr lang="en-US" sz="2601" dirty="0" err="1">
                <a:solidFill>
                  <a:srgbClr val="000000"/>
                </a:solidFill>
                <a:latin typeface="DejaVu Serif"/>
              </a:rPr>
              <a:t>mục</a:t>
            </a:r>
            <a:r>
              <a:rPr lang="en-US" sz="2601" dirty="0">
                <a:solidFill>
                  <a:srgbClr val="000000"/>
                </a:solidFill>
                <a:latin typeface="DejaVu Serif"/>
              </a:rPr>
              <a:t> </a:t>
            </a:r>
            <a:r>
              <a:rPr lang="en-US" sz="2601" dirty="0" err="1">
                <a:solidFill>
                  <a:srgbClr val="000000"/>
                </a:solidFill>
                <a:latin typeface="DejaVu Serif"/>
              </a:rPr>
              <a:t>tiêu</a:t>
            </a:r>
            <a:r>
              <a:rPr lang="en-US" sz="2601" dirty="0">
                <a:solidFill>
                  <a:srgbClr val="000000"/>
                </a:solidFill>
                <a:latin typeface="DejaVu Serif"/>
              </a:rPr>
              <a:t>, “Dungeon And </a:t>
            </a:r>
            <a:r>
              <a:rPr lang="en-US" sz="2601" dirty="0" err="1">
                <a:solidFill>
                  <a:srgbClr val="000000"/>
                </a:solidFill>
                <a:latin typeface="DejaVu Serif"/>
              </a:rPr>
              <a:t>Witchers</a:t>
            </a:r>
            <a:r>
              <a:rPr lang="en-US" sz="2601" dirty="0">
                <a:solidFill>
                  <a:srgbClr val="000000"/>
                </a:solidFill>
                <a:latin typeface="DejaVu Serif"/>
              </a:rPr>
              <a:t>” là </a:t>
            </a: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2D </a:t>
            </a:r>
            <a:r>
              <a:rPr lang="en-US" sz="2601" dirty="0" err="1">
                <a:solidFill>
                  <a:srgbClr val="000000"/>
                </a:solidFill>
                <a:latin typeface="DejaVu Serif"/>
              </a:rPr>
              <a:t>góc</a:t>
            </a:r>
            <a:r>
              <a:rPr lang="en-US" sz="2601" dirty="0">
                <a:solidFill>
                  <a:srgbClr val="000000"/>
                </a:solidFill>
                <a:latin typeface="DejaVu Serif"/>
              </a:rPr>
              <a:t> </a:t>
            </a:r>
            <a:r>
              <a:rPr lang="en-US" sz="2601" dirty="0" err="1">
                <a:solidFill>
                  <a:srgbClr val="000000"/>
                </a:solidFill>
                <a:latin typeface="DejaVu Serif"/>
              </a:rPr>
              <a:t>nhìn</a:t>
            </a:r>
            <a:r>
              <a:rPr lang="en-US" sz="2601" dirty="0">
                <a:solidFill>
                  <a:srgbClr val="000000"/>
                </a:solidFill>
                <a:latin typeface="DejaVu Serif"/>
              </a:rPr>
              <a:t> </a:t>
            </a:r>
            <a:r>
              <a:rPr lang="en-US" sz="2601" dirty="0" err="1">
                <a:solidFill>
                  <a:srgbClr val="000000"/>
                </a:solidFill>
                <a:latin typeface="DejaVu Serif"/>
              </a:rPr>
              <a:t>từ</a:t>
            </a:r>
            <a:r>
              <a:rPr lang="en-US" sz="2601" dirty="0">
                <a:solidFill>
                  <a:srgbClr val="000000"/>
                </a:solidFill>
                <a:latin typeface="DejaVu Serif"/>
              </a:rPr>
              <a:t> </a:t>
            </a:r>
            <a:r>
              <a:rPr lang="en-US" sz="2601" dirty="0" err="1">
                <a:solidFill>
                  <a:srgbClr val="000000"/>
                </a:solidFill>
                <a:latin typeface="DejaVu Serif"/>
              </a:rPr>
              <a:t>trên</a:t>
            </a:r>
            <a:r>
              <a:rPr lang="en-US" sz="2601" dirty="0">
                <a:solidFill>
                  <a:srgbClr val="000000"/>
                </a:solidFill>
                <a:latin typeface="DejaVu Serif"/>
              </a:rPr>
              <a:t> </a:t>
            </a:r>
            <a:r>
              <a:rPr lang="en-US" sz="2601" dirty="0" err="1">
                <a:solidFill>
                  <a:srgbClr val="000000"/>
                </a:solidFill>
                <a:latin typeface="DejaVu Serif"/>
              </a:rPr>
              <a:t>xuống</a:t>
            </a:r>
            <a:r>
              <a:rPr lang="en-US" sz="2601" dirty="0">
                <a:solidFill>
                  <a:srgbClr val="000000"/>
                </a:solidFill>
                <a:latin typeface="DejaVu Serif"/>
              </a:rPr>
              <a:t> </a:t>
            </a:r>
            <a:r>
              <a:rPr lang="en-US" sz="2601" dirty="0" err="1">
                <a:solidFill>
                  <a:srgbClr val="000000"/>
                </a:solidFill>
                <a:latin typeface="DejaVu Serif"/>
              </a:rPr>
              <a:t>dưới</a:t>
            </a:r>
            <a:r>
              <a:rPr lang="en-US" sz="2601" dirty="0">
                <a:solidFill>
                  <a:srgbClr val="000000"/>
                </a:solidFill>
                <a:latin typeface="DejaVu Serif"/>
              </a:rPr>
              <a:t>. </a:t>
            </a: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tập</a:t>
            </a:r>
            <a:r>
              <a:rPr lang="en-US" sz="2601" dirty="0">
                <a:solidFill>
                  <a:srgbClr val="000000"/>
                </a:solidFill>
                <a:latin typeface="DejaVu Serif"/>
              </a:rPr>
              <a:t> </a:t>
            </a:r>
            <a:r>
              <a:rPr lang="en-US" sz="2601" dirty="0" err="1">
                <a:solidFill>
                  <a:srgbClr val="000000"/>
                </a:solidFill>
                <a:latin typeface="DejaVu Serif"/>
              </a:rPr>
              <a:t>trung</a:t>
            </a:r>
            <a:r>
              <a:rPr lang="en-US" sz="2601" dirty="0">
                <a:solidFill>
                  <a:srgbClr val="000000"/>
                </a:solidFill>
                <a:latin typeface="DejaVu Serif"/>
              </a:rPr>
              <a:t> </a:t>
            </a:r>
            <a:r>
              <a:rPr lang="en-US" sz="2601" dirty="0" err="1">
                <a:solidFill>
                  <a:srgbClr val="000000"/>
                </a:solidFill>
                <a:latin typeface="DejaVu Serif"/>
              </a:rPr>
              <a:t>vào</a:t>
            </a:r>
            <a:r>
              <a:rPr lang="en-US" sz="2601" dirty="0">
                <a:solidFill>
                  <a:srgbClr val="000000"/>
                </a:solidFill>
                <a:latin typeface="DejaVu Serif"/>
              </a:rPr>
              <a:t> </a:t>
            </a:r>
            <a:r>
              <a:rPr lang="en-US" sz="2601" dirty="0" err="1">
                <a:solidFill>
                  <a:srgbClr val="000000"/>
                </a:solidFill>
                <a:latin typeface="DejaVu Serif"/>
              </a:rPr>
              <a:t>cuộc</a:t>
            </a:r>
            <a:r>
              <a:rPr lang="en-US" sz="2601" dirty="0">
                <a:solidFill>
                  <a:srgbClr val="000000"/>
                </a:solidFill>
                <a:latin typeface="DejaVu Serif"/>
              </a:rPr>
              <a:t> </a:t>
            </a:r>
            <a:r>
              <a:rPr lang="en-US" sz="2601" dirty="0" err="1">
                <a:solidFill>
                  <a:srgbClr val="000000"/>
                </a:solidFill>
                <a:latin typeface="DejaVu Serif"/>
              </a:rPr>
              <a:t>phưu</a:t>
            </a:r>
            <a:r>
              <a:rPr lang="en-US" sz="2601" dirty="0">
                <a:solidFill>
                  <a:srgbClr val="000000"/>
                </a:solidFill>
                <a:latin typeface="DejaVu Serif"/>
              </a:rPr>
              <a:t> </a:t>
            </a:r>
            <a:r>
              <a:rPr lang="en-US" sz="2601" dirty="0" err="1">
                <a:solidFill>
                  <a:srgbClr val="000000"/>
                </a:solidFill>
                <a:latin typeface="DejaVu Serif"/>
              </a:rPr>
              <a:t>lưu</a:t>
            </a:r>
            <a:r>
              <a:rPr lang="en-US" sz="2601" dirty="0">
                <a:solidFill>
                  <a:srgbClr val="000000"/>
                </a:solidFill>
                <a:latin typeface="DejaVu Serif"/>
              </a:rPr>
              <a:t> </a:t>
            </a:r>
            <a:r>
              <a:rPr lang="en-US" sz="2601" dirty="0" err="1">
                <a:solidFill>
                  <a:srgbClr val="000000"/>
                </a:solidFill>
                <a:latin typeface="DejaVu Serif"/>
              </a:rPr>
              <a:t>của</a:t>
            </a:r>
            <a:r>
              <a:rPr lang="en-US" sz="2601" dirty="0">
                <a:solidFill>
                  <a:srgbClr val="000000"/>
                </a:solidFill>
                <a:latin typeface="DejaVu Serif"/>
              </a:rPr>
              <a:t> </a:t>
            </a:r>
            <a:r>
              <a:rPr lang="en-US" sz="2601" dirty="0" err="1">
                <a:solidFill>
                  <a:srgbClr val="000000"/>
                </a:solidFill>
                <a:latin typeface="DejaVu Serif"/>
              </a:rPr>
              <a:t>phù</a:t>
            </a:r>
            <a:r>
              <a:rPr lang="en-US" sz="2601" dirty="0">
                <a:solidFill>
                  <a:srgbClr val="000000"/>
                </a:solidFill>
                <a:latin typeface="DejaVu Serif"/>
              </a:rPr>
              <a:t> </a:t>
            </a:r>
            <a:r>
              <a:rPr lang="en-US" sz="2601" dirty="0" err="1">
                <a:solidFill>
                  <a:srgbClr val="000000"/>
                </a:solidFill>
                <a:latin typeface="DejaVu Serif"/>
              </a:rPr>
              <a:t>thủy</a:t>
            </a:r>
            <a:r>
              <a:rPr lang="en-US" sz="2601" dirty="0">
                <a:solidFill>
                  <a:srgbClr val="000000"/>
                </a:solidFill>
                <a:latin typeface="DejaVu Serif"/>
              </a:rPr>
              <a:t> </a:t>
            </a:r>
            <a:r>
              <a:rPr lang="en-US" sz="2601" dirty="0" err="1">
                <a:solidFill>
                  <a:srgbClr val="000000"/>
                </a:solidFill>
                <a:latin typeface="DejaVu Serif"/>
              </a:rPr>
              <a:t>trong</a:t>
            </a:r>
            <a:r>
              <a:rPr lang="en-US" sz="2601" dirty="0">
                <a:solidFill>
                  <a:srgbClr val="000000"/>
                </a:solidFill>
                <a:latin typeface="DejaVu Serif"/>
              </a:rPr>
              <a:t> </a:t>
            </a:r>
            <a:r>
              <a:rPr lang="en-US" sz="2601" dirty="0" err="1">
                <a:solidFill>
                  <a:srgbClr val="000000"/>
                </a:solidFill>
                <a:latin typeface="DejaVu Serif"/>
              </a:rPr>
              <a:t>hầm</a:t>
            </a:r>
            <a:r>
              <a:rPr lang="en-US" sz="2601" dirty="0">
                <a:solidFill>
                  <a:srgbClr val="000000"/>
                </a:solidFill>
                <a:latin typeface="DejaVu Serif"/>
              </a:rPr>
              <a:t> </a:t>
            </a:r>
            <a:r>
              <a:rPr lang="en-US" sz="2601" dirty="0" err="1">
                <a:solidFill>
                  <a:srgbClr val="000000"/>
                </a:solidFill>
                <a:latin typeface="DejaVu Serif"/>
              </a:rPr>
              <a:t>ngục</a:t>
            </a:r>
            <a:r>
              <a:rPr lang="en-US" sz="2601" dirty="0">
                <a:solidFill>
                  <a:srgbClr val="000000"/>
                </a:solidFill>
                <a:latin typeface="DejaVu Serif"/>
              </a:rPr>
              <a:t> </a:t>
            </a:r>
            <a:r>
              <a:rPr lang="en-US" sz="2601" dirty="0" err="1">
                <a:solidFill>
                  <a:srgbClr val="000000"/>
                </a:solidFill>
                <a:latin typeface="DejaVu Serif"/>
              </a:rPr>
              <a:t>với</a:t>
            </a:r>
            <a:r>
              <a:rPr lang="en-US" sz="2601" dirty="0">
                <a:solidFill>
                  <a:srgbClr val="000000"/>
                </a:solidFill>
                <a:latin typeface="DejaVu Serif"/>
              </a:rPr>
              <a:t> </a:t>
            </a:r>
            <a:r>
              <a:rPr lang="en-US" sz="2601" dirty="0" err="1">
                <a:solidFill>
                  <a:srgbClr val="000000"/>
                </a:solidFill>
                <a:latin typeface="DejaVu Serif"/>
              </a:rPr>
              <a:t>mong</a:t>
            </a:r>
            <a:r>
              <a:rPr lang="en-US" sz="2601" dirty="0">
                <a:solidFill>
                  <a:srgbClr val="000000"/>
                </a:solidFill>
                <a:latin typeface="DejaVu Serif"/>
              </a:rPr>
              <a:t> </a:t>
            </a:r>
            <a:r>
              <a:rPr lang="en-US" sz="2601" dirty="0" err="1">
                <a:solidFill>
                  <a:srgbClr val="000000"/>
                </a:solidFill>
                <a:latin typeface="DejaVu Serif"/>
              </a:rPr>
              <a:t>muốn</a:t>
            </a:r>
            <a:r>
              <a:rPr lang="en-US" sz="2601" dirty="0">
                <a:solidFill>
                  <a:srgbClr val="000000"/>
                </a:solidFill>
                <a:latin typeface="DejaVu Serif"/>
              </a:rPr>
              <a:t> </a:t>
            </a:r>
            <a:r>
              <a:rPr lang="en-US" sz="2601" dirty="0" err="1">
                <a:solidFill>
                  <a:srgbClr val="000000"/>
                </a:solidFill>
                <a:latin typeface="DejaVu Serif"/>
              </a:rPr>
              <a:t>đạt</a:t>
            </a:r>
            <a:r>
              <a:rPr lang="en-US" sz="2601" dirty="0">
                <a:solidFill>
                  <a:srgbClr val="000000"/>
                </a:solidFill>
                <a:latin typeface="DejaVu Serif"/>
              </a:rPr>
              <a:t> </a:t>
            </a:r>
            <a:r>
              <a:rPr lang="en-US" sz="2601" dirty="0" err="1">
                <a:solidFill>
                  <a:srgbClr val="000000"/>
                </a:solidFill>
                <a:latin typeface="DejaVu Serif"/>
              </a:rPr>
              <a:t>được</a:t>
            </a:r>
            <a:r>
              <a:rPr lang="en-US" sz="2601" dirty="0">
                <a:solidFill>
                  <a:srgbClr val="000000"/>
                </a:solidFill>
                <a:latin typeface="DejaVu Serif"/>
              </a:rPr>
              <a:t> </a:t>
            </a:r>
            <a:r>
              <a:rPr lang="en-US" sz="2601" dirty="0" err="1">
                <a:solidFill>
                  <a:srgbClr val="000000"/>
                </a:solidFill>
                <a:latin typeface="DejaVu Serif"/>
              </a:rPr>
              <a:t>nhưng</a:t>
            </a:r>
            <a:r>
              <a:rPr lang="en-US" sz="2601" dirty="0">
                <a:solidFill>
                  <a:srgbClr val="000000"/>
                </a:solidFill>
                <a:latin typeface="DejaVu Serif"/>
              </a:rPr>
              <a:t> </a:t>
            </a:r>
            <a:r>
              <a:rPr lang="en-US" sz="2601" dirty="0" err="1">
                <a:solidFill>
                  <a:srgbClr val="000000"/>
                </a:solidFill>
                <a:latin typeface="DejaVu Serif"/>
              </a:rPr>
              <a:t>cây</a:t>
            </a:r>
            <a:r>
              <a:rPr lang="en-US" sz="2601" dirty="0">
                <a:solidFill>
                  <a:srgbClr val="000000"/>
                </a:solidFill>
                <a:latin typeface="DejaVu Serif"/>
              </a:rPr>
              <a:t> </a:t>
            </a:r>
            <a:r>
              <a:rPr lang="en-US" sz="2601" dirty="0" err="1">
                <a:solidFill>
                  <a:srgbClr val="000000"/>
                </a:solidFill>
                <a:latin typeface="DejaVu Serif"/>
              </a:rPr>
              <a:t>gậy</a:t>
            </a:r>
            <a:r>
              <a:rPr lang="en-US" sz="2601" dirty="0">
                <a:solidFill>
                  <a:srgbClr val="000000"/>
                </a:solidFill>
                <a:latin typeface="DejaVu Serif"/>
              </a:rPr>
              <a:t> </a:t>
            </a:r>
            <a:r>
              <a:rPr lang="en-US" sz="2601" dirty="0" err="1">
                <a:solidFill>
                  <a:srgbClr val="000000"/>
                </a:solidFill>
                <a:latin typeface="DejaVu Serif"/>
              </a:rPr>
              <a:t>phép</a:t>
            </a:r>
            <a:r>
              <a:rPr lang="en-US" sz="2601" dirty="0">
                <a:solidFill>
                  <a:srgbClr val="000000"/>
                </a:solidFill>
                <a:latin typeface="DejaVu Serif"/>
              </a:rPr>
              <a:t> </a:t>
            </a:r>
            <a:r>
              <a:rPr lang="en-US" sz="2601" dirty="0" err="1">
                <a:solidFill>
                  <a:srgbClr val="000000"/>
                </a:solidFill>
                <a:latin typeface="DejaVu Serif"/>
              </a:rPr>
              <a:t>quyền</a:t>
            </a:r>
            <a:r>
              <a:rPr lang="en-US" sz="2601" dirty="0">
                <a:solidFill>
                  <a:srgbClr val="000000"/>
                </a:solidFill>
                <a:latin typeface="DejaVu Serif"/>
              </a:rPr>
              <a:t> </a:t>
            </a:r>
            <a:r>
              <a:rPr lang="en-US" sz="2601" dirty="0" err="1">
                <a:solidFill>
                  <a:srgbClr val="000000"/>
                </a:solidFill>
                <a:latin typeface="DejaVu Serif"/>
              </a:rPr>
              <a:t>năng</a:t>
            </a:r>
            <a:r>
              <a:rPr lang="en-US" sz="2601" dirty="0">
                <a:solidFill>
                  <a:srgbClr val="000000"/>
                </a:solidFill>
                <a:latin typeface="DejaVu Serif"/>
              </a:rPr>
              <a:t>.</a:t>
            </a:r>
          </a:p>
        </p:txBody>
      </p:sp>
      <p:sp>
        <p:nvSpPr>
          <p:cNvPr id="60" name="TextBox 60"/>
          <p:cNvSpPr txBox="1"/>
          <p:nvPr/>
        </p:nvSpPr>
        <p:spPr>
          <a:xfrm>
            <a:off x="11284265" y="2018749"/>
            <a:ext cx="597503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Công nghệ sử sụng</a:t>
            </a:r>
          </a:p>
        </p:txBody>
      </p:sp>
      <p:sp>
        <p:nvSpPr>
          <p:cNvPr id="61" name="TextBox 61"/>
          <p:cNvSpPr txBox="1"/>
          <p:nvPr/>
        </p:nvSpPr>
        <p:spPr>
          <a:xfrm>
            <a:off x="10218646" y="2012074"/>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02</a:t>
            </a:r>
          </a:p>
        </p:txBody>
      </p:sp>
      <p:sp>
        <p:nvSpPr>
          <p:cNvPr id="62" name="TextBox 62"/>
          <p:cNvSpPr txBox="1"/>
          <p:nvPr/>
        </p:nvSpPr>
        <p:spPr>
          <a:xfrm>
            <a:off x="11277604" y="3094200"/>
            <a:ext cx="5981696" cy="414281"/>
          </a:xfrm>
          <a:prstGeom prst="rect">
            <a:avLst/>
          </a:prstGeom>
        </p:spPr>
        <p:txBody>
          <a:bodyPr lIns="0" tIns="0" rIns="0" bIns="0" rtlCol="0" anchor="t">
            <a:spAutoFit/>
          </a:bodyPr>
          <a:lstStyle/>
          <a:p>
            <a:pPr>
              <a:lnSpc>
                <a:spcPts val="3358"/>
              </a:lnSpc>
            </a:pPr>
            <a:r>
              <a:rPr lang="en-US" sz="2798">
                <a:solidFill>
                  <a:srgbClr val="FFFFFF"/>
                </a:solidFill>
                <a:latin typeface="DejaVu Serif"/>
              </a:rPr>
              <a:t>Ý tưởng</a:t>
            </a:r>
          </a:p>
        </p:txBody>
      </p:sp>
      <p:sp>
        <p:nvSpPr>
          <p:cNvPr id="63" name="TextBox 63"/>
          <p:cNvSpPr txBox="1"/>
          <p:nvPr/>
        </p:nvSpPr>
        <p:spPr>
          <a:xfrm>
            <a:off x="10211988" y="3087523"/>
            <a:ext cx="823129" cy="336952"/>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Arcade Gamer"/>
              </a:rPr>
              <a:t>03</a:t>
            </a:r>
          </a:p>
        </p:txBody>
      </p:sp>
      <p:sp>
        <p:nvSpPr>
          <p:cNvPr id="64" name="TextBox 64"/>
          <p:cNvSpPr txBox="1"/>
          <p:nvPr/>
        </p:nvSpPr>
        <p:spPr>
          <a:xfrm>
            <a:off x="9756224" y="8011253"/>
            <a:ext cx="2758916" cy="366767"/>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5. Noita</a:t>
            </a:r>
          </a:p>
        </p:txBody>
      </p:sp>
      <p:sp>
        <p:nvSpPr>
          <p:cNvPr id="74" name="TextBox 58">
            <a:extLst>
              <a:ext uri="{FF2B5EF4-FFF2-40B4-BE49-F238E27FC236}">
                <a16:creationId xmlns:a16="http://schemas.microsoft.com/office/drawing/2014/main" id="{76522200-464F-3BF1-C94E-22EE13FC18DF}"/>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grpSp>
        <p:nvGrpSpPr>
          <p:cNvPr id="3" name="Group 3"/>
          <p:cNvGrpSpPr/>
          <p:nvPr/>
        </p:nvGrpSpPr>
        <p:grpSpPr>
          <a:xfrm>
            <a:off x="1133927" y="2026421"/>
            <a:ext cx="8452334" cy="7648964"/>
            <a:chOff x="0" y="0"/>
            <a:chExt cx="1751973" cy="1585453"/>
          </a:xfrm>
        </p:grpSpPr>
        <p:sp>
          <p:nvSpPr>
            <p:cNvPr id="4" name="Freeform 4"/>
            <p:cNvSpPr/>
            <p:nvPr/>
          </p:nvSpPr>
          <p:spPr>
            <a:xfrm>
              <a:off x="0" y="0"/>
              <a:ext cx="1751974" cy="1585454"/>
            </a:xfrm>
            <a:custGeom>
              <a:avLst/>
              <a:gdLst/>
              <a:ahLst/>
              <a:cxnLst/>
              <a:rect l="l" t="t" r="r" b="b"/>
              <a:pathLst>
                <a:path w="1751974" h="1585454">
                  <a:moveTo>
                    <a:pt x="1627513" y="1585453"/>
                  </a:moveTo>
                  <a:lnTo>
                    <a:pt x="124460" y="1585453"/>
                  </a:lnTo>
                  <a:cubicBezTo>
                    <a:pt x="55880" y="1585453"/>
                    <a:pt x="0" y="1529573"/>
                    <a:pt x="0" y="1460993"/>
                  </a:cubicBezTo>
                  <a:lnTo>
                    <a:pt x="0" y="124460"/>
                  </a:lnTo>
                  <a:cubicBezTo>
                    <a:pt x="0" y="55880"/>
                    <a:pt x="55880" y="0"/>
                    <a:pt x="124460" y="0"/>
                  </a:cubicBezTo>
                  <a:lnTo>
                    <a:pt x="1627514" y="0"/>
                  </a:lnTo>
                  <a:cubicBezTo>
                    <a:pt x="1696094" y="0"/>
                    <a:pt x="1751974" y="55880"/>
                    <a:pt x="1751974" y="124460"/>
                  </a:cubicBezTo>
                  <a:lnTo>
                    <a:pt x="1751974" y="1460993"/>
                  </a:lnTo>
                  <a:cubicBezTo>
                    <a:pt x="1751974" y="1529573"/>
                    <a:pt x="1696094" y="1585454"/>
                    <a:pt x="1627514" y="1585454"/>
                  </a:cubicBezTo>
                  <a:close/>
                </a:path>
              </a:pathLst>
            </a:custGeom>
            <a:solidFill>
              <a:srgbClr val="B475C6"/>
            </a:solidFill>
          </p:spPr>
          <p:txBody>
            <a:bodyPr/>
            <a:lstStyle/>
            <a:p>
              <a:endParaRPr lang="en-US" sz="1801"/>
            </a:p>
          </p:txBody>
        </p:sp>
      </p:grpSp>
      <p:grpSp>
        <p:nvGrpSpPr>
          <p:cNvPr id="5" name="Group 5"/>
          <p:cNvGrpSpPr/>
          <p:nvPr/>
        </p:nvGrpSpPr>
        <p:grpSpPr>
          <a:xfrm>
            <a:off x="798652" y="1691146"/>
            <a:ext cx="8397963" cy="7776807"/>
            <a:chOff x="0" y="0"/>
            <a:chExt cx="1740704" cy="1611952"/>
          </a:xfrm>
        </p:grpSpPr>
        <p:sp>
          <p:nvSpPr>
            <p:cNvPr id="6" name="Freeform 6"/>
            <p:cNvSpPr/>
            <p:nvPr/>
          </p:nvSpPr>
          <p:spPr>
            <a:xfrm>
              <a:off x="0" y="0"/>
              <a:ext cx="1740704" cy="1611952"/>
            </a:xfrm>
            <a:custGeom>
              <a:avLst/>
              <a:gdLst/>
              <a:ahLst/>
              <a:cxnLst/>
              <a:rect l="l" t="t" r="r" b="b"/>
              <a:pathLst>
                <a:path w="1740704" h="1611952">
                  <a:moveTo>
                    <a:pt x="1616244" y="1611952"/>
                  </a:moveTo>
                  <a:lnTo>
                    <a:pt x="124460" y="1611952"/>
                  </a:lnTo>
                  <a:cubicBezTo>
                    <a:pt x="55880" y="1611952"/>
                    <a:pt x="0" y="1556072"/>
                    <a:pt x="0" y="1487492"/>
                  </a:cubicBezTo>
                  <a:lnTo>
                    <a:pt x="0" y="124460"/>
                  </a:lnTo>
                  <a:cubicBezTo>
                    <a:pt x="0" y="55880"/>
                    <a:pt x="55880" y="0"/>
                    <a:pt x="124460" y="0"/>
                  </a:cubicBezTo>
                  <a:lnTo>
                    <a:pt x="1616244" y="0"/>
                  </a:lnTo>
                  <a:cubicBezTo>
                    <a:pt x="1684824" y="0"/>
                    <a:pt x="1740704" y="55880"/>
                    <a:pt x="1740704" y="124460"/>
                  </a:cubicBezTo>
                  <a:lnTo>
                    <a:pt x="1740704" y="1487492"/>
                  </a:lnTo>
                  <a:cubicBezTo>
                    <a:pt x="1740704" y="1556072"/>
                    <a:pt x="1684824" y="1611952"/>
                    <a:pt x="1616244" y="1611952"/>
                  </a:cubicBezTo>
                  <a:close/>
                </a:path>
              </a:pathLst>
            </a:custGeom>
            <a:solidFill>
              <a:srgbClr val="FFFFFF"/>
            </a:solidFill>
          </p:spPr>
          <p:txBody>
            <a:bodyPr/>
            <a:lstStyle/>
            <a:p>
              <a:endParaRPr lang="en-US" sz="1801"/>
            </a:p>
          </p:txBody>
        </p:sp>
      </p:grpSp>
      <p:grpSp>
        <p:nvGrpSpPr>
          <p:cNvPr id="7" name="Group 7"/>
          <p:cNvGrpSpPr/>
          <p:nvPr/>
        </p:nvGrpSpPr>
        <p:grpSpPr>
          <a:xfrm rot="-5400000">
            <a:off x="971991" y="7805016"/>
            <a:ext cx="696537" cy="69653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0" name="Group 10"/>
          <p:cNvGrpSpPr/>
          <p:nvPr/>
        </p:nvGrpSpPr>
        <p:grpSpPr>
          <a:xfrm rot="-5400000">
            <a:off x="971991" y="6483374"/>
            <a:ext cx="696537" cy="69653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3" name="Group 13"/>
          <p:cNvGrpSpPr/>
          <p:nvPr/>
        </p:nvGrpSpPr>
        <p:grpSpPr>
          <a:xfrm rot="-5400000">
            <a:off x="971991" y="5167358"/>
            <a:ext cx="696537" cy="6965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6" name="Group 16"/>
          <p:cNvGrpSpPr/>
          <p:nvPr/>
        </p:nvGrpSpPr>
        <p:grpSpPr>
          <a:xfrm rot="-5400000">
            <a:off x="971991" y="3845715"/>
            <a:ext cx="696537" cy="69653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9" name="Group 19"/>
          <p:cNvGrpSpPr/>
          <p:nvPr/>
        </p:nvGrpSpPr>
        <p:grpSpPr>
          <a:xfrm rot="-5400000">
            <a:off x="971991" y="2529701"/>
            <a:ext cx="696537" cy="6965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2" name="Group 22"/>
          <p:cNvGrpSpPr/>
          <p:nvPr/>
        </p:nvGrpSpPr>
        <p:grpSpPr>
          <a:xfrm rot="-10800000">
            <a:off x="260991" y="7897295"/>
            <a:ext cx="1122878" cy="511977"/>
            <a:chOff x="0" y="0"/>
            <a:chExt cx="891327" cy="406400"/>
          </a:xfrm>
        </p:grpSpPr>
        <p:sp>
          <p:nvSpPr>
            <p:cNvPr id="23" name="Freeform 2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4" name="TextBox 2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5" name="Group 25"/>
          <p:cNvGrpSpPr/>
          <p:nvPr/>
        </p:nvGrpSpPr>
        <p:grpSpPr>
          <a:xfrm rot="-10800000">
            <a:off x="260991" y="6585682"/>
            <a:ext cx="1122878" cy="511977"/>
            <a:chOff x="0" y="0"/>
            <a:chExt cx="891327" cy="406400"/>
          </a:xfrm>
        </p:grpSpPr>
        <p:sp>
          <p:nvSpPr>
            <p:cNvPr id="26" name="Freeform 2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7" name="TextBox 2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8" name="Group 28"/>
          <p:cNvGrpSpPr/>
          <p:nvPr/>
        </p:nvGrpSpPr>
        <p:grpSpPr>
          <a:xfrm rot="-10800000">
            <a:off x="260991" y="5259640"/>
            <a:ext cx="1122878" cy="511977"/>
            <a:chOff x="0" y="0"/>
            <a:chExt cx="891327" cy="406400"/>
          </a:xfrm>
        </p:grpSpPr>
        <p:sp>
          <p:nvSpPr>
            <p:cNvPr id="29" name="Freeform 29"/>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0" name="TextBox 30"/>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1" name="Group 31"/>
          <p:cNvGrpSpPr/>
          <p:nvPr/>
        </p:nvGrpSpPr>
        <p:grpSpPr>
          <a:xfrm rot="-10800000">
            <a:off x="260991" y="3937995"/>
            <a:ext cx="1122878" cy="511977"/>
            <a:chOff x="0" y="0"/>
            <a:chExt cx="891327" cy="406400"/>
          </a:xfrm>
        </p:grpSpPr>
        <p:sp>
          <p:nvSpPr>
            <p:cNvPr id="32" name="Freeform 32"/>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3" name="TextBox 33"/>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4" name="Group 34"/>
          <p:cNvGrpSpPr/>
          <p:nvPr/>
        </p:nvGrpSpPr>
        <p:grpSpPr>
          <a:xfrm rot="-10800000">
            <a:off x="260991" y="2621981"/>
            <a:ext cx="1122878" cy="511977"/>
            <a:chOff x="0" y="0"/>
            <a:chExt cx="891327" cy="406400"/>
          </a:xfrm>
        </p:grpSpPr>
        <p:sp>
          <p:nvSpPr>
            <p:cNvPr id="35" name="Freeform 35"/>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6" name="TextBox 36"/>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7" name="TextBox 37"/>
          <p:cNvSpPr txBox="1"/>
          <p:nvPr/>
        </p:nvSpPr>
        <p:spPr>
          <a:xfrm>
            <a:off x="705640" y="995820"/>
            <a:ext cx="7267220"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MÔ TẢ THIẾT KẾ GAME</a:t>
            </a:r>
          </a:p>
        </p:txBody>
      </p:sp>
      <p:sp>
        <p:nvSpPr>
          <p:cNvPr id="38" name="TextBox 38"/>
          <p:cNvSpPr txBox="1"/>
          <p:nvPr/>
        </p:nvSpPr>
        <p:spPr>
          <a:xfrm>
            <a:off x="1707628" y="1978583"/>
            <a:ext cx="7436375" cy="4582345"/>
          </a:xfrm>
          <a:prstGeom prst="rect">
            <a:avLst/>
          </a:prstGeom>
        </p:spPr>
        <p:txBody>
          <a:bodyPr lIns="0" tIns="0" rIns="0" bIns="0" rtlCol="0" anchor="t">
            <a:spAutoFit/>
          </a:bodyPr>
          <a:lstStyle/>
          <a:p>
            <a:pPr>
              <a:lnSpc>
                <a:spcPts val="3641"/>
              </a:lnSpc>
            </a:pPr>
            <a:r>
              <a:rPr lang="en-US" sz="2601" dirty="0">
                <a:solidFill>
                  <a:srgbClr val="000000"/>
                </a:solidFill>
                <a:latin typeface="DejaVu Serif Bold"/>
              </a:rPr>
              <a:t>Quy </a:t>
            </a:r>
            <a:r>
              <a:rPr lang="en-US" sz="2601" dirty="0" err="1">
                <a:solidFill>
                  <a:srgbClr val="000000"/>
                </a:solidFill>
                <a:latin typeface="DejaVu Serif Bold"/>
              </a:rPr>
              <a:t>luật</a:t>
            </a:r>
            <a:r>
              <a:rPr lang="en-US" sz="2601" dirty="0">
                <a:solidFill>
                  <a:srgbClr val="000000"/>
                </a:solidFill>
                <a:latin typeface="DejaVu Serif Bold"/>
              </a:rPr>
              <a:t> </a:t>
            </a:r>
            <a:r>
              <a:rPr lang="en-US" sz="2601" dirty="0" err="1">
                <a:solidFill>
                  <a:srgbClr val="000000"/>
                </a:solidFill>
                <a:latin typeface="DejaVu Serif Bold"/>
              </a:rPr>
              <a:t>chơi</a:t>
            </a:r>
            <a:r>
              <a:rPr lang="en-US" sz="2601" dirty="0">
                <a:solidFill>
                  <a:srgbClr val="000000"/>
                </a:solidFill>
                <a:latin typeface="DejaVu Serif Bold"/>
              </a:rPr>
              <a:t>:</a:t>
            </a:r>
          </a:p>
          <a:p>
            <a:pPr marL="561337" lvl="1" indent="-280668">
              <a:lnSpc>
                <a:spcPts val="3641"/>
              </a:lnSpc>
              <a:buFont typeface="Arial"/>
              <a:buChar char="•"/>
            </a:pPr>
            <a:r>
              <a:rPr lang="en-US" sz="2601" dirty="0" err="1">
                <a:solidFill>
                  <a:srgbClr val="000000"/>
                </a:solidFill>
                <a:latin typeface="DejaVu Serif"/>
              </a:rPr>
              <a:t>Người</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thực </a:t>
            </a:r>
            <a:r>
              <a:rPr lang="en-US" sz="2601" dirty="0" err="1">
                <a:solidFill>
                  <a:srgbClr val="000000"/>
                </a:solidFill>
                <a:latin typeface="DejaVu Serif"/>
              </a:rPr>
              <a:t>hiện</a:t>
            </a:r>
            <a:r>
              <a:rPr lang="en-US" sz="2601" dirty="0">
                <a:solidFill>
                  <a:srgbClr val="000000"/>
                </a:solidFill>
                <a:latin typeface="DejaVu Serif"/>
              </a:rPr>
              <a:t> di </a:t>
            </a:r>
            <a:r>
              <a:rPr lang="en-US" sz="2601" dirty="0" err="1">
                <a:solidFill>
                  <a:srgbClr val="000000"/>
                </a:solidFill>
                <a:latin typeface="DejaVu Serif"/>
              </a:rPr>
              <a:t>chuyển</a:t>
            </a:r>
            <a:r>
              <a:rPr lang="en-US" sz="2601" dirty="0">
                <a:solidFill>
                  <a:srgbClr val="000000"/>
                </a:solidFill>
                <a:latin typeface="DejaVu Serif"/>
              </a:rPr>
              <a:t>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chiến</a:t>
            </a:r>
            <a:r>
              <a:rPr lang="en-US" sz="2601" dirty="0">
                <a:solidFill>
                  <a:srgbClr val="000000"/>
                </a:solidFill>
                <a:latin typeface="DejaVu Serif"/>
              </a:rPr>
              <a:t> </a:t>
            </a:r>
            <a:r>
              <a:rPr lang="en-US" sz="2601" dirty="0" err="1">
                <a:solidFill>
                  <a:srgbClr val="000000"/>
                </a:solidFill>
                <a:latin typeface="DejaVu Serif"/>
              </a:rPr>
              <a:t>đấu</a:t>
            </a:r>
            <a:r>
              <a:rPr lang="en-US" sz="2601" dirty="0">
                <a:solidFill>
                  <a:srgbClr val="000000"/>
                </a:solidFill>
                <a:latin typeface="DejaVu Serif"/>
              </a:rPr>
              <a:t> </a:t>
            </a:r>
            <a:r>
              <a:rPr lang="en-US" sz="2601" dirty="0" err="1">
                <a:solidFill>
                  <a:srgbClr val="000000"/>
                </a:solidFill>
                <a:latin typeface="DejaVu Serif"/>
              </a:rPr>
              <a:t>vượt</a:t>
            </a:r>
            <a:r>
              <a:rPr lang="en-US" sz="2601" dirty="0">
                <a:solidFill>
                  <a:srgbClr val="000000"/>
                </a:solidFill>
                <a:latin typeface="DejaVu Serif"/>
              </a:rPr>
              <a:t> qua </a:t>
            </a:r>
            <a:r>
              <a:rPr lang="en-US" sz="2601" dirty="0" err="1">
                <a:solidFill>
                  <a:srgbClr val="000000"/>
                </a:solidFill>
                <a:latin typeface="DejaVu Serif"/>
              </a:rPr>
              <a:t>các</a:t>
            </a:r>
            <a:r>
              <a:rPr lang="en-US" sz="2601" dirty="0">
                <a:solidFill>
                  <a:srgbClr val="000000"/>
                </a:solidFill>
                <a:latin typeface="DejaVu Serif"/>
              </a:rPr>
              <a:t> </a:t>
            </a:r>
            <a:r>
              <a:rPr lang="en-US" sz="2601" dirty="0" err="1">
                <a:solidFill>
                  <a:srgbClr val="000000"/>
                </a:solidFill>
                <a:latin typeface="DejaVu Serif"/>
              </a:rPr>
              <a:t>loại</a:t>
            </a:r>
            <a:r>
              <a:rPr lang="en-US" sz="2601" dirty="0">
                <a:solidFill>
                  <a:srgbClr val="000000"/>
                </a:solidFill>
                <a:latin typeface="DejaVu Serif"/>
              </a:rPr>
              <a:t> </a:t>
            </a:r>
            <a:r>
              <a:rPr lang="en-US" sz="2601" dirty="0" err="1">
                <a:solidFill>
                  <a:srgbClr val="000000"/>
                </a:solidFill>
                <a:latin typeface="DejaVu Serif"/>
              </a:rPr>
              <a:t>quái</a:t>
            </a:r>
            <a:r>
              <a:rPr lang="en-US" sz="2601" dirty="0">
                <a:solidFill>
                  <a:srgbClr val="000000"/>
                </a:solidFill>
                <a:latin typeface="DejaVu Serif"/>
              </a:rPr>
              <a:t> </a:t>
            </a:r>
            <a:r>
              <a:rPr lang="en-US" sz="2601" dirty="0" err="1">
                <a:solidFill>
                  <a:srgbClr val="000000"/>
                </a:solidFill>
                <a:latin typeface="DejaVu Serif"/>
              </a:rPr>
              <a:t>vật</a:t>
            </a:r>
            <a:r>
              <a:rPr lang="en-US" sz="2601" dirty="0">
                <a:solidFill>
                  <a:srgbClr val="000000"/>
                </a:solidFill>
                <a:latin typeface="DejaVu Serif"/>
              </a:rPr>
              <a:t> </a:t>
            </a:r>
            <a:r>
              <a:rPr lang="en-US" sz="2601" dirty="0" err="1">
                <a:solidFill>
                  <a:srgbClr val="000000"/>
                </a:solidFill>
                <a:latin typeface="DejaVu Serif"/>
              </a:rPr>
              <a:t>đạt</a:t>
            </a:r>
            <a:r>
              <a:rPr lang="en-US" sz="2601" dirty="0">
                <a:solidFill>
                  <a:srgbClr val="000000"/>
                </a:solidFill>
                <a:latin typeface="DejaVu Serif"/>
              </a:rPr>
              <a:t> </a:t>
            </a:r>
            <a:r>
              <a:rPr lang="en-US" sz="2601" dirty="0" err="1">
                <a:solidFill>
                  <a:srgbClr val="000000"/>
                </a:solidFill>
                <a:latin typeface="DejaVu Serif"/>
              </a:rPr>
              <a:t>được</a:t>
            </a:r>
            <a:r>
              <a:rPr lang="en-US" sz="2601" dirty="0">
                <a:solidFill>
                  <a:srgbClr val="000000"/>
                </a:solidFill>
                <a:latin typeface="DejaVu Serif"/>
              </a:rPr>
              <a:t> </a:t>
            </a:r>
            <a:r>
              <a:rPr lang="en-US" sz="2601" dirty="0" err="1">
                <a:solidFill>
                  <a:srgbClr val="000000"/>
                </a:solidFill>
                <a:latin typeface="DejaVu Serif"/>
              </a:rPr>
              <a:t>các</a:t>
            </a:r>
            <a:r>
              <a:rPr lang="en-US" sz="2601" dirty="0">
                <a:solidFill>
                  <a:srgbClr val="000000"/>
                </a:solidFill>
                <a:latin typeface="DejaVu Serif"/>
              </a:rPr>
              <a:t> </a:t>
            </a:r>
            <a:r>
              <a:rPr lang="en-US" sz="2601" dirty="0" err="1">
                <a:solidFill>
                  <a:srgbClr val="000000"/>
                </a:solidFill>
                <a:latin typeface="DejaVu Serif"/>
              </a:rPr>
              <a:t>phần</a:t>
            </a:r>
            <a:r>
              <a:rPr lang="en-US" sz="2601" dirty="0">
                <a:solidFill>
                  <a:srgbClr val="000000"/>
                </a:solidFill>
                <a:latin typeface="DejaVu Serif"/>
              </a:rPr>
              <a:t> </a:t>
            </a:r>
            <a:r>
              <a:rPr lang="en-US" sz="2601" dirty="0" err="1">
                <a:solidFill>
                  <a:srgbClr val="000000"/>
                </a:solidFill>
                <a:latin typeface="DejaVu Serif"/>
              </a:rPr>
              <a:t>thưởng</a:t>
            </a:r>
            <a:r>
              <a:rPr lang="en-US" sz="2601" dirty="0">
                <a:solidFill>
                  <a:srgbClr val="000000"/>
                </a:solidFill>
                <a:latin typeface="DejaVu Serif"/>
              </a:rPr>
              <a:t> ở </a:t>
            </a:r>
            <a:r>
              <a:rPr lang="en-US" sz="2601" dirty="0" err="1">
                <a:solidFill>
                  <a:srgbClr val="000000"/>
                </a:solidFill>
                <a:latin typeface="DejaVu Serif"/>
              </a:rPr>
              <a:t>các</a:t>
            </a:r>
            <a:r>
              <a:rPr lang="en-US" sz="2601" dirty="0">
                <a:solidFill>
                  <a:srgbClr val="000000"/>
                </a:solidFill>
                <a:latin typeface="DejaVu Serif"/>
              </a:rPr>
              <a:t> </a:t>
            </a:r>
            <a:r>
              <a:rPr lang="en-US" sz="2601" dirty="0" err="1">
                <a:solidFill>
                  <a:srgbClr val="000000"/>
                </a:solidFill>
                <a:latin typeface="DejaVu Serif"/>
              </a:rPr>
              <a:t>phòng</a:t>
            </a:r>
            <a:r>
              <a:rPr lang="en-US" sz="2601" dirty="0">
                <a:solidFill>
                  <a:srgbClr val="000000"/>
                </a:solidFill>
                <a:latin typeface="DejaVu Serif"/>
              </a:rPr>
              <a:t> </a:t>
            </a:r>
            <a:r>
              <a:rPr lang="en-US" sz="2601" dirty="0" err="1">
                <a:solidFill>
                  <a:srgbClr val="000000"/>
                </a:solidFill>
                <a:latin typeface="DejaVu Serif"/>
              </a:rPr>
              <a:t>thuộc</a:t>
            </a:r>
            <a:r>
              <a:rPr lang="en-US" sz="2601" dirty="0">
                <a:solidFill>
                  <a:srgbClr val="000000"/>
                </a:solidFill>
                <a:latin typeface="DejaVu Serif"/>
              </a:rPr>
              <a:t> </a:t>
            </a:r>
            <a:r>
              <a:rPr lang="en-US" sz="2601" dirty="0" err="1">
                <a:solidFill>
                  <a:srgbClr val="000000"/>
                </a:solidFill>
                <a:latin typeface="DejaVu Serif"/>
              </a:rPr>
              <a:t>hầm</a:t>
            </a:r>
            <a:r>
              <a:rPr lang="en-US" sz="2601" dirty="0">
                <a:solidFill>
                  <a:srgbClr val="000000"/>
                </a:solidFill>
                <a:latin typeface="DejaVu Serif"/>
              </a:rPr>
              <a:t> </a:t>
            </a:r>
            <a:r>
              <a:rPr lang="en-US" sz="2601" dirty="0" err="1">
                <a:solidFill>
                  <a:srgbClr val="000000"/>
                </a:solidFill>
                <a:latin typeface="DejaVu Serif"/>
              </a:rPr>
              <a:t>ngục</a:t>
            </a:r>
            <a:r>
              <a:rPr lang="en-US" sz="2601" dirty="0">
                <a:solidFill>
                  <a:srgbClr val="000000"/>
                </a:solidFill>
                <a:latin typeface="DejaVu Serif"/>
              </a:rPr>
              <a:t>.</a:t>
            </a:r>
          </a:p>
          <a:p>
            <a:pPr marL="561337" lvl="1" indent="-280668">
              <a:lnSpc>
                <a:spcPts val="3641"/>
              </a:lnSpc>
              <a:buFont typeface="Arial"/>
              <a:buChar char="•"/>
            </a:pPr>
            <a:r>
              <a:rPr lang="en-US" sz="2601" dirty="0" err="1">
                <a:solidFill>
                  <a:srgbClr val="000000"/>
                </a:solidFill>
                <a:latin typeface="DejaVu Serif"/>
              </a:rPr>
              <a:t>Quái</a:t>
            </a:r>
            <a:r>
              <a:rPr lang="en-US" sz="2601" dirty="0">
                <a:solidFill>
                  <a:srgbClr val="000000"/>
                </a:solidFill>
                <a:latin typeface="DejaVu Serif"/>
              </a:rPr>
              <a:t> </a:t>
            </a:r>
            <a:r>
              <a:rPr lang="en-US" sz="2601" dirty="0" err="1">
                <a:solidFill>
                  <a:srgbClr val="000000"/>
                </a:solidFill>
                <a:latin typeface="DejaVu Serif"/>
              </a:rPr>
              <a:t>vật</a:t>
            </a:r>
            <a:r>
              <a:rPr lang="en-US" sz="2601" dirty="0">
                <a:solidFill>
                  <a:srgbClr val="000000"/>
                </a:solidFill>
                <a:latin typeface="DejaVu Serif"/>
              </a:rPr>
              <a:t> sẽ di </a:t>
            </a:r>
            <a:r>
              <a:rPr lang="en-US" sz="2601" dirty="0" err="1">
                <a:solidFill>
                  <a:srgbClr val="000000"/>
                </a:solidFill>
                <a:latin typeface="DejaVu Serif"/>
              </a:rPr>
              <a:t>chuyển</a:t>
            </a:r>
            <a:r>
              <a:rPr lang="en-US" sz="2601" dirty="0">
                <a:solidFill>
                  <a:srgbClr val="000000"/>
                </a:solidFill>
                <a:latin typeface="DejaVu Serif"/>
              </a:rPr>
              <a:t> </a:t>
            </a:r>
            <a:r>
              <a:rPr lang="en-US" sz="2601" dirty="0" err="1">
                <a:solidFill>
                  <a:srgbClr val="000000"/>
                </a:solidFill>
                <a:latin typeface="DejaVu Serif"/>
              </a:rPr>
              <a:t>ngẫu</a:t>
            </a:r>
            <a:r>
              <a:rPr lang="en-US" sz="2601" dirty="0">
                <a:solidFill>
                  <a:srgbClr val="000000"/>
                </a:solidFill>
                <a:latin typeface="DejaVu Serif"/>
              </a:rPr>
              <a:t> </a:t>
            </a:r>
            <a:r>
              <a:rPr lang="en-US" sz="2601" dirty="0" err="1">
                <a:solidFill>
                  <a:srgbClr val="000000"/>
                </a:solidFill>
                <a:latin typeface="DejaVu Serif"/>
              </a:rPr>
              <a:t>nhiên</a:t>
            </a:r>
            <a:r>
              <a:rPr lang="en-US" sz="2601" dirty="0">
                <a:solidFill>
                  <a:srgbClr val="000000"/>
                </a:solidFill>
                <a:latin typeface="DejaVu Serif"/>
              </a:rPr>
              <a:t> </a:t>
            </a:r>
            <a:r>
              <a:rPr lang="en-US" sz="2601" dirty="0" err="1">
                <a:solidFill>
                  <a:srgbClr val="000000"/>
                </a:solidFill>
                <a:latin typeface="DejaVu Serif"/>
              </a:rPr>
              <a:t>trong</a:t>
            </a:r>
            <a:r>
              <a:rPr lang="en-US" sz="2601" dirty="0">
                <a:solidFill>
                  <a:srgbClr val="000000"/>
                </a:solidFill>
                <a:latin typeface="DejaVu Serif"/>
              </a:rPr>
              <a:t> </a:t>
            </a:r>
            <a:r>
              <a:rPr lang="en-US" sz="2601" dirty="0" err="1">
                <a:solidFill>
                  <a:srgbClr val="000000"/>
                </a:solidFill>
                <a:latin typeface="DejaVu Serif"/>
              </a:rPr>
              <a:t>phòng</a:t>
            </a:r>
            <a:r>
              <a:rPr lang="en-US" sz="2601" dirty="0">
                <a:solidFill>
                  <a:srgbClr val="000000"/>
                </a:solidFill>
                <a:latin typeface="DejaVu Serif"/>
              </a:rPr>
              <a:t> </a:t>
            </a:r>
            <a:r>
              <a:rPr lang="en-US" sz="2601" dirty="0" err="1">
                <a:solidFill>
                  <a:srgbClr val="000000"/>
                </a:solidFill>
                <a:latin typeface="DejaVu Serif"/>
              </a:rPr>
              <a:t>và</a:t>
            </a:r>
            <a:r>
              <a:rPr lang="en-US" sz="2601" dirty="0">
                <a:solidFill>
                  <a:srgbClr val="000000"/>
                </a:solidFill>
                <a:latin typeface="DejaVu Serif"/>
              </a:rPr>
              <a:t> </a:t>
            </a:r>
            <a:r>
              <a:rPr lang="en-US" sz="2601" dirty="0" err="1">
                <a:solidFill>
                  <a:srgbClr val="000000"/>
                </a:solidFill>
                <a:latin typeface="DejaVu Serif"/>
              </a:rPr>
              <a:t>tấn</a:t>
            </a:r>
            <a:r>
              <a:rPr lang="en-US" sz="2601" dirty="0">
                <a:solidFill>
                  <a:srgbClr val="000000"/>
                </a:solidFill>
                <a:latin typeface="DejaVu Serif"/>
              </a:rPr>
              <a:t> </a:t>
            </a:r>
            <a:r>
              <a:rPr lang="en-US" sz="2601" dirty="0" err="1">
                <a:solidFill>
                  <a:srgbClr val="000000"/>
                </a:solidFill>
                <a:latin typeface="DejaVu Serif"/>
              </a:rPr>
              <a:t>công</a:t>
            </a:r>
            <a:r>
              <a:rPr lang="en-US" sz="2601" dirty="0">
                <a:solidFill>
                  <a:srgbClr val="000000"/>
                </a:solidFill>
                <a:latin typeface="DejaVu Serif"/>
              </a:rPr>
              <a:t> </a:t>
            </a:r>
            <a:r>
              <a:rPr lang="en-US" sz="2601" dirty="0" err="1">
                <a:solidFill>
                  <a:srgbClr val="000000"/>
                </a:solidFill>
                <a:latin typeface="DejaVu Serif"/>
              </a:rPr>
              <a:t>người</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trong</a:t>
            </a:r>
            <a:r>
              <a:rPr lang="en-US" sz="2601" dirty="0">
                <a:solidFill>
                  <a:srgbClr val="000000"/>
                </a:solidFill>
                <a:latin typeface="DejaVu Serif"/>
              </a:rPr>
              <a:t> </a:t>
            </a:r>
            <a:r>
              <a:rPr lang="en-US" sz="2601" dirty="0" err="1">
                <a:solidFill>
                  <a:srgbClr val="000000"/>
                </a:solidFill>
                <a:latin typeface="DejaVu Serif"/>
              </a:rPr>
              <a:t>tầm</a:t>
            </a:r>
            <a:r>
              <a:rPr lang="en-US" sz="2601" dirty="0">
                <a:solidFill>
                  <a:srgbClr val="000000"/>
                </a:solidFill>
                <a:latin typeface="DejaVu Serif"/>
              </a:rPr>
              <a:t> </a:t>
            </a:r>
            <a:r>
              <a:rPr lang="en-US" sz="2601" dirty="0" err="1">
                <a:solidFill>
                  <a:srgbClr val="000000"/>
                </a:solidFill>
                <a:latin typeface="DejaVu Serif"/>
              </a:rPr>
              <a:t>đánh</a:t>
            </a:r>
            <a:r>
              <a:rPr lang="en-US" sz="2601" dirty="0">
                <a:solidFill>
                  <a:srgbClr val="000000"/>
                </a:solidFill>
                <a:latin typeface="DejaVu Serif"/>
              </a:rPr>
              <a:t>.</a:t>
            </a:r>
          </a:p>
          <a:p>
            <a:pPr marL="561337" lvl="1" indent="-280668">
              <a:lnSpc>
                <a:spcPts val="3641"/>
              </a:lnSpc>
              <a:buFont typeface="Arial"/>
              <a:buChar char="•"/>
            </a:pPr>
            <a:r>
              <a:rPr lang="en-US" sz="2601" dirty="0" err="1">
                <a:solidFill>
                  <a:srgbClr val="000000"/>
                </a:solidFill>
                <a:latin typeface="DejaVu Serif"/>
              </a:rPr>
              <a:t>Trò</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sẽ </a:t>
            </a:r>
            <a:r>
              <a:rPr lang="en-US" sz="2601" dirty="0" err="1">
                <a:solidFill>
                  <a:srgbClr val="000000"/>
                </a:solidFill>
                <a:latin typeface="DejaVu Serif"/>
              </a:rPr>
              <a:t>kết</a:t>
            </a:r>
            <a:r>
              <a:rPr lang="en-US" sz="2601" dirty="0">
                <a:solidFill>
                  <a:srgbClr val="000000"/>
                </a:solidFill>
                <a:latin typeface="DejaVu Serif"/>
              </a:rPr>
              <a:t> </a:t>
            </a:r>
            <a:r>
              <a:rPr lang="en-US" sz="2601" dirty="0" err="1">
                <a:solidFill>
                  <a:srgbClr val="000000"/>
                </a:solidFill>
                <a:latin typeface="DejaVu Serif"/>
              </a:rPr>
              <a:t>thúc</a:t>
            </a:r>
            <a:r>
              <a:rPr lang="en-US" sz="2601" dirty="0">
                <a:solidFill>
                  <a:srgbClr val="000000"/>
                </a:solidFill>
                <a:latin typeface="DejaVu Serif"/>
              </a:rPr>
              <a:t> </a:t>
            </a:r>
            <a:r>
              <a:rPr lang="en-US" sz="2601" dirty="0" err="1">
                <a:solidFill>
                  <a:srgbClr val="000000"/>
                </a:solidFill>
                <a:latin typeface="DejaVu Serif"/>
              </a:rPr>
              <a:t>nếu</a:t>
            </a:r>
            <a:r>
              <a:rPr lang="en-US" sz="2601" dirty="0">
                <a:solidFill>
                  <a:srgbClr val="000000"/>
                </a:solidFill>
                <a:latin typeface="DejaVu Serif"/>
              </a:rPr>
              <a:t> </a:t>
            </a:r>
            <a:r>
              <a:rPr lang="en-US" sz="2601" dirty="0" err="1">
                <a:solidFill>
                  <a:srgbClr val="000000"/>
                </a:solidFill>
                <a:latin typeface="DejaVu Serif"/>
              </a:rPr>
              <a:t>lượng</a:t>
            </a:r>
            <a:r>
              <a:rPr lang="en-US" sz="2601" dirty="0">
                <a:solidFill>
                  <a:srgbClr val="000000"/>
                </a:solidFill>
                <a:latin typeface="DejaVu Serif"/>
              </a:rPr>
              <a:t> </a:t>
            </a:r>
            <a:r>
              <a:rPr lang="en-US" sz="2601" dirty="0" err="1">
                <a:solidFill>
                  <a:srgbClr val="000000"/>
                </a:solidFill>
                <a:latin typeface="DejaVu Serif"/>
              </a:rPr>
              <a:t>máu</a:t>
            </a:r>
            <a:r>
              <a:rPr lang="en-US" sz="2601" dirty="0">
                <a:solidFill>
                  <a:srgbClr val="000000"/>
                </a:solidFill>
                <a:latin typeface="DejaVu Serif"/>
              </a:rPr>
              <a:t> </a:t>
            </a:r>
            <a:r>
              <a:rPr lang="en-US" sz="2601" dirty="0" err="1">
                <a:solidFill>
                  <a:srgbClr val="000000"/>
                </a:solidFill>
                <a:latin typeface="DejaVu Serif"/>
              </a:rPr>
              <a:t>của</a:t>
            </a:r>
            <a:r>
              <a:rPr lang="en-US" sz="2601" dirty="0">
                <a:solidFill>
                  <a:srgbClr val="000000"/>
                </a:solidFill>
                <a:latin typeface="DejaVu Serif"/>
              </a:rPr>
              <a:t> </a:t>
            </a:r>
            <a:r>
              <a:rPr lang="en-US" sz="2601" dirty="0" err="1">
                <a:solidFill>
                  <a:srgbClr val="000000"/>
                </a:solidFill>
                <a:latin typeface="DejaVu Serif"/>
              </a:rPr>
              <a:t>người</a:t>
            </a:r>
            <a:r>
              <a:rPr lang="en-US" sz="2601" dirty="0">
                <a:solidFill>
                  <a:srgbClr val="000000"/>
                </a:solidFill>
                <a:latin typeface="DejaVu Serif"/>
              </a:rPr>
              <a:t>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về</a:t>
            </a:r>
            <a:r>
              <a:rPr lang="en-US" sz="2601" dirty="0">
                <a:solidFill>
                  <a:srgbClr val="000000"/>
                </a:solidFill>
                <a:latin typeface="DejaVu Serif"/>
              </a:rPr>
              <a:t> 0.</a:t>
            </a:r>
          </a:p>
        </p:txBody>
      </p:sp>
      <p:sp>
        <p:nvSpPr>
          <p:cNvPr id="39" name="Freeform 39"/>
          <p:cNvSpPr/>
          <p:nvPr/>
        </p:nvSpPr>
        <p:spPr>
          <a:xfrm>
            <a:off x="10305728" y="1085719"/>
            <a:ext cx="3138208" cy="1900043"/>
          </a:xfrm>
          <a:custGeom>
            <a:avLst/>
            <a:gdLst/>
            <a:ahLst/>
            <a:cxnLst/>
            <a:rect l="l" t="t" r="r" b="b"/>
            <a:pathLst>
              <a:path w="3138208" h="1900042">
                <a:moveTo>
                  <a:pt x="0" y="0"/>
                </a:moveTo>
                <a:lnTo>
                  <a:pt x="3138207" y="0"/>
                </a:lnTo>
                <a:lnTo>
                  <a:pt x="3138207" y="1900042"/>
                </a:lnTo>
                <a:lnTo>
                  <a:pt x="0" y="19000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801"/>
          </a:p>
        </p:txBody>
      </p:sp>
      <p:sp>
        <p:nvSpPr>
          <p:cNvPr id="40" name="TextBox 40"/>
          <p:cNvSpPr txBox="1"/>
          <p:nvPr/>
        </p:nvSpPr>
        <p:spPr>
          <a:xfrm>
            <a:off x="12476762" y="3666661"/>
            <a:ext cx="4782540" cy="2035622"/>
          </a:xfrm>
          <a:prstGeom prst="rect">
            <a:avLst/>
          </a:prstGeom>
        </p:spPr>
        <p:txBody>
          <a:bodyPr lIns="0" tIns="0" rIns="0" bIns="0" rtlCol="0" anchor="t">
            <a:spAutoFit/>
          </a:bodyPr>
          <a:lstStyle/>
          <a:p>
            <a:pPr algn="ctr">
              <a:lnSpc>
                <a:spcPts val="5246"/>
              </a:lnSpc>
            </a:pPr>
            <a:r>
              <a:rPr lang="en-US" sz="5246" spc="315">
                <a:solidFill>
                  <a:srgbClr val="81E883"/>
                </a:solidFill>
                <a:latin typeface="Bungee Shade"/>
              </a:rPr>
              <a:t>DUNGEONS AND WITCHERS</a:t>
            </a:r>
          </a:p>
        </p:txBody>
      </p:sp>
      <p:sp>
        <p:nvSpPr>
          <p:cNvPr id="50" name="TextBox 58">
            <a:extLst>
              <a:ext uri="{FF2B5EF4-FFF2-40B4-BE49-F238E27FC236}">
                <a16:creationId xmlns:a16="http://schemas.microsoft.com/office/drawing/2014/main" id="{AC76163D-EEAD-3083-7EC4-D87A22761072}"/>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6</a:t>
            </a:r>
          </a:p>
        </p:txBody>
      </p:sp>
      <p:sp>
        <p:nvSpPr>
          <p:cNvPr id="42" name="TextBox 38">
            <a:extLst>
              <a:ext uri="{FF2B5EF4-FFF2-40B4-BE49-F238E27FC236}">
                <a16:creationId xmlns:a16="http://schemas.microsoft.com/office/drawing/2014/main" id="{774A362F-4BDA-22A4-ED7C-9FF453599A8F}"/>
              </a:ext>
            </a:extLst>
          </p:cNvPr>
          <p:cNvSpPr txBox="1"/>
          <p:nvPr/>
        </p:nvSpPr>
        <p:spPr>
          <a:xfrm>
            <a:off x="1696237" y="6848365"/>
            <a:ext cx="7436375" cy="1350691"/>
          </a:xfrm>
          <a:prstGeom prst="rect">
            <a:avLst/>
          </a:prstGeom>
        </p:spPr>
        <p:txBody>
          <a:bodyPr lIns="0" tIns="0" rIns="0" bIns="0" rtlCol="0" anchor="t">
            <a:spAutoFit/>
          </a:bodyPr>
          <a:lstStyle/>
          <a:p>
            <a:pPr>
              <a:lnSpc>
                <a:spcPts val="3641"/>
              </a:lnSpc>
            </a:pPr>
            <a:r>
              <a:rPr lang="en-US" sz="2601" dirty="0" err="1">
                <a:solidFill>
                  <a:srgbClr val="000000"/>
                </a:solidFill>
                <a:latin typeface="DejaVu Serif Bold"/>
              </a:rPr>
              <a:t>Hướng</a:t>
            </a:r>
            <a:r>
              <a:rPr lang="en-US" sz="2601" dirty="0">
                <a:solidFill>
                  <a:srgbClr val="000000"/>
                </a:solidFill>
                <a:latin typeface="DejaVu Serif Bold"/>
              </a:rPr>
              <a:t> thiết </a:t>
            </a:r>
            <a:r>
              <a:rPr lang="en-US" sz="2601" dirty="0" err="1">
                <a:solidFill>
                  <a:srgbClr val="000000"/>
                </a:solidFill>
                <a:latin typeface="DejaVu Serif Bold"/>
              </a:rPr>
              <a:t>kế</a:t>
            </a:r>
            <a:r>
              <a:rPr lang="en-US" sz="2601" dirty="0">
                <a:solidFill>
                  <a:srgbClr val="000000"/>
                </a:solidFill>
                <a:latin typeface="DejaVu Serif Bold"/>
              </a:rPr>
              <a:t>:</a:t>
            </a:r>
          </a:p>
          <a:p>
            <a:pPr marL="561337" lvl="1" indent="-280668">
              <a:lnSpc>
                <a:spcPts val="3641"/>
              </a:lnSpc>
              <a:buFont typeface="Arial"/>
              <a:buChar char="•"/>
            </a:pPr>
            <a:r>
              <a:rPr lang="en-US" sz="2601" dirty="0">
                <a:solidFill>
                  <a:srgbClr val="000000"/>
                </a:solidFill>
                <a:latin typeface="DejaVu Serif"/>
              </a:rPr>
              <a:t>Game 2D </a:t>
            </a:r>
            <a:r>
              <a:rPr lang="en-US" sz="2601" dirty="0" err="1">
                <a:solidFill>
                  <a:srgbClr val="000000"/>
                </a:solidFill>
                <a:latin typeface="DejaVu Serif"/>
              </a:rPr>
              <a:t>góc</a:t>
            </a:r>
            <a:r>
              <a:rPr lang="en-US" sz="2601" dirty="0">
                <a:solidFill>
                  <a:srgbClr val="000000"/>
                </a:solidFill>
                <a:latin typeface="DejaVu Serif"/>
              </a:rPr>
              <a:t> </a:t>
            </a:r>
            <a:r>
              <a:rPr lang="en-US" sz="2601" dirty="0" err="1">
                <a:solidFill>
                  <a:srgbClr val="000000"/>
                </a:solidFill>
                <a:latin typeface="DejaVu Serif"/>
              </a:rPr>
              <a:t>nhìn</a:t>
            </a:r>
            <a:r>
              <a:rPr lang="en-US" sz="2601" dirty="0">
                <a:solidFill>
                  <a:srgbClr val="000000"/>
                </a:solidFill>
                <a:latin typeface="DejaVu Serif"/>
              </a:rPr>
              <a:t> </a:t>
            </a:r>
            <a:r>
              <a:rPr lang="en-US" sz="2601" dirty="0" err="1">
                <a:solidFill>
                  <a:srgbClr val="000000"/>
                </a:solidFill>
                <a:latin typeface="DejaVu Serif"/>
              </a:rPr>
              <a:t>trên</a:t>
            </a:r>
            <a:r>
              <a:rPr lang="en-US" sz="2601" dirty="0">
                <a:solidFill>
                  <a:srgbClr val="000000"/>
                </a:solidFill>
                <a:latin typeface="DejaVu Serif"/>
              </a:rPr>
              <a:t> </a:t>
            </a:r>
            <a:r>
              <a:rPr lang="en-US" sz="2601" dirty="0" err="1">
                <a:solidFill>
                  <a:srgbClr val="000000"/>
                </a:solidFill>
                <a:latin typeface="DejaVu Serif"/>
              </a:rPr>
              <a:t>xuống</a:t>
            </a:r>
            <a:r>
              <a:rPr lang="en-US" sz="2601" dirty="0">
                <a:solidFill>
                  <a:srgbClr val="000000"/>
                </a:solidFill>
                <a:latin typeface="DejaVu Serif"/>
              </a:rPr>
              <a:t> </a:t>
            </a:r>
            <a:r>
              <a:rPr lang="en-US" sz="2601" dirty="0" err="1">
                <a:solidFill>
                  <a:srgbClr val="000000"/>
                </a:solidFill>
                <a:latin typeface="DejaVu Serif"/>
              </a:rPr>
              <a:t>dưới</a:t>
            </a:r>
            <a:r>
              <a:rPr lang="en-US" sz="2601" dirty="0">
                <a:solidFill>
                  <a:srgbClr val="000000"/>
                </a:solidFill>
                <a:latin typeface="DejaVu Serif"/>
              </a:rPr>
              <a:t>.</a:t>
            </a:r>
          </a:p>
          <a:p>
            <a:pPr marL="561337" lvl="1" indent="-280668">
              <a:lnSpc>
                <a:spcPts val="3641"/>
              </a:lnSpc>
              <a:buFont typeface="Arial"/>
              <a:buChar char="•"/>
            </a:pPr>
            <a:r>
              <a:rPr lang="en-US" sz="2601" dirty="0">
                <a:solidFill>
                  <a:srgbClr val="000000"/>
                </a:solidFill>
                <a:latin typeface="DejaVu Serif"/>
              </a:rPr>
              <a:t>Game offline, </a:t>
            </a:r>
            <a:r>
              <a:rPr lang="en-US" sz="2601" dirty="0" err="1">
                <a:solidFill>
                  <a:srgbClr val="000000"/>
                </a:solidFill>
                <a:latin typeface="DejaVu Serif"/>
              </a:rPr>
              <a:t>chơi</a:t>
            </a:r>
            <a:r>
              <a:rPr lang="en-US" sz="2601" dirty="0">
                <a:solidFill>
                  <a:srgbClr val="000000"/>
                </a:solidFill>
                <a:latin typeface="DejaVu Serif"/>
              </a:rPr>
              <a:t> </a:t>
            </a:r>
            <a:r>
              <a:rPr lang="en-US" sz="2601" dirty="0" err="1">
                <a:solidFill>
                  <a:srgbClr val="000000"/>
                </a:solidFill>
                <a:latin typeface="DejaVu Serif"/>
              </a:rPr>
              <a:t>trên</a:t>
            </a:r>
            <a:r>
              <a:rPr lang="en-US" sz="2601" dirty="0">
                <a:solidFill>
                  <a:srgbClr val="000000"/>
                </a:solidFill>
                <a:latin typeface="DejaVu Serif"/>
              </a:rPr>
              <a:t> PC.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grpSp>
        <p:nvGrpSpPr>
          <p:cNvPr id="3" name="Group 3"/>
          <p:cNvGrpSpPr/>
          <p:nvPr/>
        </p:nvGrpSpPr>
        <p:grpSpPr>
          <a:xfrm>
            <a:off x="1133927" y="2026421"/>
            <a:ext cx="9891758" cy="7648964"/>
            <a:chOff x="0" y="0"/>
            <a:chExt cx="2050333" cy="1585453"/>
          </a:xfrm>
        </p:grpSpPr>
        <p:sp>
          <p:nvSpPr>
            <p:cNvPr id="4" name="Freeform 4"/>
            <p:cNvSpPr/>
            <p:nvPr/>
          </p:nvSpPr>
          <p:spPr>
            <a:xfrm>
              <a:off x="0" y="0"/>
              <a:ext cx="2050333" cy="1585454"/>
            </a:xfrm>
            <a:custGeom>
              <a:avLst/>
              <a:gdLst/>
              <a:ahLst/>
              <a:cxnLst/>
              <a:rect l="l" t="t" r="r" b="b"/>
              <a:pathLst>
                <a:path w="2050333" h="1585454">
                  <a:moveTo>
                    <a:pt x="1925873" y="1585453"/>
                  </a:moveTo>
                  <a:lnTo>
                    <a:pt x="124460" y="1585453"/>
                  </a:lnTo>
                  <a:cubicBezTo>
                    <a:pt x="55880" y="1585453"/>
                    <a:pt x="0" y="1529573"/>
                    <a:pt x="0" y="1460993"/>
                  </a:cubicBezTo>
                  <a:lnTo>
                    <a:pt x="0" y="124460"/>
                  </a:lnTo>
                  <a:cubicBezTo>
                    <a:pt x="0" y="55880"/>
                    <a:pt x="55880" y="0"/>
                    <a:pt x="124460" y="0"/>
                  </a:cubicBezTo>
                  <a:lnTo>
                    <a:pt x="1925873" y="0"/>
                  </a:lnTo>
                  <a:cubicBezTo>
                    <a:pt x="1994453" y="0"/>
                    <a:pt x="2050333" y="55880"/>
                    <a:pt x="2050333" y="124460"/>
                  </a:cubicBezTo>
                  <a:lnTo>
                    <a:pt x="2050333" y="1460993"/>
                  </a:lnTo>
                  <a:cubicBezTo>
                    <a:pt x="2050333" y="1529573"/>
                    <a:pt x="1994453" y="1585454"/>
                    <a:pt x="1925873" y="1585454"/>
                  </a:cubicBezTo>
                  <a:close/>
                </a:path>
              </a:pathLst>
            </a:custGeom>
            <a:solidFill>
              <a:srgbClr val="B475C6"/>
            </a:solidFill>
          </p:spPr>
          <p:txBody>
            <a:bodyPr/>
            <a:lstStyle/>
            <a:p>
              <a:endParaRPr lang="en-US" sz="1801"/>
            </a:p>
          </p:txBody>
        </p:sp>
      </p:grpSp>
      <p:grpSp>
        <p:nvGrpSpPr>
          <p:cNvPr id="5" name="Group 5"/>
          <p:cNvGrpSpPr/>
          <p:nvPr/>
        </p:nvGrpSpPr>
        <p:grpSpPr>
          <a:xfrm>
            <a:off x="798654" y="1691146"/>
            <a:ext cx="9882732" cy="7776807"/>
            <a:chOff x="0" y="0"/>
            <a:chExt cx="2048462" cy="1611952"/>
          </a:xfrm>
        </p:grpSpPr>
        <p:sp>
          <p:nvSpPr>
            <p:cNvPr id="6" name="Freeform 6"/>
            <p:cNvSpPr/>
            <p:nvPr/>
          </p:nvSpPr>
          <p:spPr>
            <a:xfrm>
              <a:off x="0" y="0"/>
              <a:ext cx="2048462" cy="1611952"/>
            </a:xfrm>
            <a:custGeom>
              <a:avLst/>
              <a:gdLst/>
              <a:ahLst/>
              <a:cxnLst/>
              <a:rect l="l" t="t" r="r" b="b"/>
              <a:pathLst>
                <a:path w="2048462" h="1611952">
                  <a:moveTo>
                    <a:pt x="1924002" y="1611952"/>
                  </a:moveTo>
                  <a:lnTo>
                    <a:pt x="124460" y="1611952"/>
                  </a:lnTo>
                  <a:cubicBezTo>
                    <a:pt x="55880" y="1611952"/>
                    <a:pt x="0" y="1556072"/>
                    <a:pt x="0" y="1487492"/>
                  </a:cubicBezTo>
                  <a:lnTo>
                    <a:pt x="0" y="124460"/>
                  </a:lnTo>
                  <a:cubicBezTo>
                    <a:pt x="0" y="55880"/>
                    <a:pt x="55880" y="0"/>
                    <a:pt x="124460" y="0"/>
                  </a:cubicBezTo>
                  <a:lnTo>
                    <a:pt x="1924002" y="0"/>
                  </a:lnTo>
                  <a:cubicBezTo>
                    <a:pt x="1992582" y="0"/>
                    <a:pt x="2048462" y="55880"/>
                    <a:pt x="2048462" y="124460"/>
                  </a:cubicBezTo>
                  <a:lnTo>
                    <a:pt x="2048462" y="1487492"/>
                  </a:lnTo>
                  <a:cubicBezTo>
                    <a:pt x="2048462" y="1556072"/>
                    <a:pt x="1992582" y="1611952"/>
                    <a:pt x="1924002" y="1611952"/>
                  </a:cubicBezTo>
                  <a:close/>
                </a:path>
              </a:pathLst>
            </a:custGeom>
            <a:solidFill>
              <a:srgbClr val="FFFFFF"/>
            </a:solidFill>
          </p:spPr>
          <p:txBody>
            <a:bodyPr/>
            <a:lstStyle/>
            <a:p>
              <a:endParaRPr lang="en-US" sz="1801"/>
            </a:p>
          </p:txBody>
        </p:sp>
      </p:grpSp>
      <p:grpSp>
        <p:nvGrpSpPr>
          <p:cNvPr id="7" name="Group 7"/>
          <p:cNvGrpSpPr/>
          <p:nvPr/>
        </p:nvGrpSpPr>
        <p:grpSpPr>
          <a:xfrm rot="-5400000">
            <a:off x="971991" y="7805016"/>
            <a:ext cx="696537" cy="69653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0" name="Group 10"/>
          <p:cNvGrpSpPr/>
          <p:nvPr/>
        </p:nvGrpSpPr>
        <p:grpSpPr>
          <a:xfrm rot="-5400000">
            <a:off x="971991" y="6483374"/>
            <a:ext cx="696537" cy="69653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3" name="Group 13"/>
          <p:cNvGrpSpPr/>
          <p:nvPr/>
        </p:nvGrpSpPr>
        <p:grpSpPr>
          <a:xfrm rot="-5400000">
            <a:off x="971991" y="5167358"/>
            <a:ext cx="696537" cy="6965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6" name="Group 16"/>
          <p:cNvGrpSpPr/>
          <p:nvPr/>
        </p:nvGrpSpPr>
        <p:grpSpPr>
          <a:xfrm rot="-5400000">
            <a:off x="971991" y="3845715"/>
            <a:ext cx="696537" cy="69653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19" name="Group 19"/>
          <p:cNvGrpSpPr/>
          <p:nvPr/>
        </p:nvGrpSpPr>
        <p:grpSpPr>
          <a:xfrm rot="-5400000">
            <a:off x="971991" y="2529701"/>
            <a:ext cx="696537" cy="6965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2260"/>
            </a:solidFill>
          </p:spPr>
          <p:txBody>
            <a:bodyPr/>
            <a:lstStyle/>
            <a:p>
              <a:endParaRPr lang="en-US" sz="1801"/>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72"/>
                </a:lnSpc>
              </a:pPr>
              <a:endParaRPr sz="1801"/>
            </a:p>
          </p:txBody>
        </p:sp>
      </p:grpSp>
      <p:grpSp>
        <p:nvGrpSpPr>
          <p:cNvPr id="22" name="Group 22"/>
          <p:cNvGrpSpPr/>
          <p:nvPr/>
        </p:nvGrpSpPr>
        <p:grpSpPr>
          <a:xfrm rot="-10800000">
            <a:off x="260991" y="7897295"/>
            <a:ext cx="1122878" cy="511977"/>
            <a:chOff x="0" y="0"/>
            <a:chExt cx="891327" cy="406400"/>
          </a:xfrm>
        </p:grpSpPr>
        <p:sp>
          <p:nvSpPr>
            <p:cNvPr id="23" name="Freeform 23"/>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4" name="TextBox 24"/>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5" name="Group 25"/>
          <p:cNvGrpSpPr/>
          <p:nvPr/>
        </p:nvGrpSpPr>
        <p:grpSpPr>
          <a:xfrm rot="-10800000">
            <a:off x="260991" y="6585682"/>
            <a:ext cx="1122878" cy="511977"/>
            <a:chOff x="0" y="0"/>
            <a:chExt cx="891327" cy="406400"/>
          </a:xfrm>
        </p:grpSpPr>
        <p:sp>
          <p:nvSpPr>
            <p:cNvPr id="26" name="Freeform 26"/>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27" name="TextBox 27"/>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28" name="Group 28"/>
          <p:cNvGrpSpPr/>
          <p:nvPr/>
        </p:nvGrpSpPr>
        <p:grpSpPr>
          <a:xfrm rot="-10800000">
            <a:off x="260991" y="5259640"/>
            <a:ext cx="1122878" cy="511977"/>
            <a:chOff x="0" y="0"/>
            <a:chExt cx="891327" cy="406400"/>
          </a:xfrm>
        </p:grpSpPr>
        <p:sp>
          <p:nvSpPr>
            <p:cNvPr id="29" name="Freeform 29"/>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0" name="TextBox 30"/>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1" name="Group 31"/>
          <p:cNvGrpSpPr/>
          <p:nvPr/>
        </p:nvGrpSpPr>
        <p:grpSpPr>
          <a:xfrm rot="-10800000">
            <a:off x="260991" y="3937995"/>
            <a:ext cx="1122878" cy="511977"/>
            <a:chOff x="0" y="0"/>
            <a:chExt cx="891327" cy="406400"/>
          </a:xfrm>
        </p:grpSpPr>
        <p:sp>
          <p:nvSpPr>
            <p:cNvPr id="32" name="Freeform 32"/>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3" name="TextBox 33"/>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grpSp>
        <p:nvGrpSpPr>
          <p:cNvPr id="34" name="Group 34"/>
          <p:cNvGrpSpPr/>
          <p:nvPr/>
        </p:nvGrpSpPr>
        <p:grpSpPr>
          <a:xfrm rot="-10800000">
            <a:off x="260991" y="2621981"/>
            <a:ext cx="1122878" cy="511977"/>
            <a:chOff x="0" y="0"/>
            <a:chExt cx="891327" cy="406400"/>
          </a:xfrm>
        </p:grpSpPr>
        <p:sp>
          <p:nvSpPr>
            <p:cNvPr id="35" name="Freeform 35"/>
            <p:cNvSpPr/>
            <p:nvPr/>
          </p:nvSpPr>
          <p:spPr>
            <a:xfrm>
              <a:off x="0" y="0"/>
              <a:ext cx="891327" cy="406400"/>
            </a:xfrm>
            <a:custGeom>
              <a:avLst/>
              <a:gdLst/>
              <a:ahLst/>
              <a:cxnLst/>
              <a:rect l="l" t="t" r="r" b="b"/>
              <a:pathLst>
                <a:path w="891327" h="406400">
                  <a:moveTo>
                    <a:pt x="688127" y="0"/>
                  </a:moveTo>
                  <a:cubicBezTo>
                    <a:pt x="800351" y="0"/>
                    <a:pt x="891327" y="90976"/>
                    <a:pt x="891327" y="203200"/>
                  </a:cubicBezTo>
                  <a:cubicBezTo>
                    <a:pt x="891327" y="315424"/>
                    <a:pt x="800351" y="406400"/>
                    <a:pt x="688127" y="406400"/>
                  </a:cubicBezTo>
                  <a:lnTo>
                    <a:pt x="203200" y="406400"/>
                  </a:lnTo>
                  <a:cubicBezTo>
                    <a:pt x="90976" y="406400"/>
                    <a:pt x="0" y="315424"/>
                    <a:pt x="0" y="203200"/>
                  </a:cubicBezTo>
                  <a:cubicBezTo>
                    <a:pt x="0" y="90976"/>
                    <a:pt x="90976" y="0"/>
                    <a:pt x="203200" y="0"/>
                  </a:cubicBezTo>
                  <a:close/>
                </a:path>
              </a:pathLst>
            </a:custGeom>
            <a:solidFill>
              <a:srgbClr val="FCD24F"/>
            </a:solidFill>
          </p:spPr>
          <p:txBody>
            <a:bodyPr/>
            <a:lstStyle/>
            <a:p>
              <a:endParaRPr lang="en-US" sz="1801"/>
            </a:p>
          </p:txBody>
        </p:sp>
        <p:sp>
          <p:nvSpPr>
            <p:cNvPr id="36" name="TextBox 36"/>
            <p:cNvSpPr txBox="1"/>
            <p:nvPr/>
          </p:nvSpPr>
          <p:spPr>
            <a:xfrm>
              <a:off x="0" y="-28575"/>
              <a:ext cx="891327" cy="434975"/>
            </a:xfrm>
            <a:prstGeom prst="rect">
              <a:avLst/>
            </a:prstGeom>
          </p:spPr>
          <p:txBody>
            <a:bodyPr lIns="50800" tIns="50800" rIns="50800" bIns="50800" rtlCol="0" anchor="ctr"/>
            <a:lstStyle/>
            <a:p>
              <a:pPr algn="ctr">
                <a:lnSpc>
                  <a:spcPts val="1972"/>
                </a:lnSpc>
              </a:pPr>
              <a:endParaRPr sz="1801"/>
            </a:p>
          </p:txBody>
        </p:sp>
      </p:grpSp>
      <p:sp>
        <p:nvSpPr>
          <p:cNvPr id="37" name="TextBox 37"/>
          <p:cNvSpPr txBox="1"/>
          <p:nvPr/>
        </p:nvSpPr>
        <p:spPr>
          <a:xfrm>
            <a:off x="1668529" y="2457436"/>
            <a:ext cx="8588556" cy="6086282"/>
          </a:xfrm>
          <a:prstGeom prst="rect">
            <a:avLst/>
          </a:prstGeom>
        </p:spPr>
        <p:txBody>
          <a:bodyPr lIns="0" tIns="0" rIns="0" bIns="0" rtlCol="0" anchor="t">
            <a:spAutoFit/>
          </a:bodyPr>
          <a:lstStyle/>
          <a:p>
            <a:pPr>
              <a:lnSpc>
                <a:spcPts val="3360"/>
              </a:lnSpc>
            </a:pPr>
            <a:r>
              <a:rPr lang="en-US" sz="2400">
                <a:solidFill>
                  <a:srgbClr val="000000"/>
                </a:solidFill>
                <a:latin typeface="DejaVu Serif"/>
              </a:rPr>
              <a:t>Chuyển đổi trạng thái</a:t>
            </a:r>
          </a:p>
          <a:p>
            <a:pPr marL="474980" lvl="1" indent="-237489">
              <a:lnSpc>
                <a:spcPts val="3081"/>
              </a:lnSpc>
              <a:buFont typeface="Arial"/>
              <a:buChar char="•"/>
            </a:pPr>
            <a:r>
              <a:rPr lang="en-US" sz="2201">
                <a:solidFill>
                  <a:srgbClr val="000000"/>
                </a:solidFill>
                <a:latin typeface="DejaVu Serif"/>
              </a:rPr>
              <a:t>Chức năng cho phép tác nhân chuyển đổi trạng thái nhân vật như đứng yên, di chuyển, tấn công, tương tác,… dựa trên đầu vào tác nhân truyền đến cho hệ thống.</a:t>
            </a:r>
          </a:p>
          <a:p>
            <a:pPr>
              <a:lnSpc>
                <a:spcPts val="3360"/>
              </a:lnSpc>
            </a:pPr>
            <a:r>
              <a:rPr lang="en-US" sz="2400">
                <a:solidFill>
                  <a:srgbClr val="000000"/>
                </a:solidFill>
                <a:latin typeface="DejaVu Serif"/>
              </a:rPr>
              <a:t>Tương tác với kẻ địch</a:t>
            </a:r>
          </a:p>
          <a:p>
            <a:pPr marL="474980" lvl="1" indent="-237489">
              <a:lnSpc>
                <a:spcPts val="3081"/>
              </a:lnSpc>
              <a:buFont typeface="Arial"/>
              <a:buChar char="•"/>
            </a:pPr>
            <a:r>
              <a:rPr lang="en-US" sz="2201">
                <a:solidFill>
                  <a:srgbClr val="000000"/>
                </a:solidFill>
                <a:latin typeface="DejaVu Serif"/>
              </a:rPr>
              <a:t>Chức năng này cho phép tác nhân điều khiển nhân vật để truyền tương tác và chiến đấu với kẻ thù.</a:t>
            </a:r>
          </a:p>
          <a:p>
            <a:pPr>
              <a:lnSpc>
                <a:spcPts val="3360"/>
              </a:lnSpc>
            </a:pPr>
            <a:r>
              <a:rPr lang="en-US" sz="2400">
                <a:solidFill>
                  <a:srgbClr val="000000"/>
                </a:solidFill>
                <a:latin typeface="DejaVu Serif"/>
              </a:rPr>
              <a:t>Lựa chọn chúc phúc</a:t>
            </a:r>
          </a:p>
          <a:p>
            <a:pPr marL="474980" lvl="1" indent="-237489">
              <a:lnSpc>
                <a:spcPts val="3081"/>
              </a:lnSpc>
              <a:buFont typeface="Arial"/>
              <a:buChar char="•"/>
            </a:pPr>
            <a:r>
              <a:rPr lang="en-US" sz="2201">
                <a:solidFill>
                  <a:srgbClr val="000000"/>
                </a:solidFill>
                <a:latin typeface="DejaVu Serif"/>
              </a:rPr>
              <a:t>Khi kết thúc 1 phòng, có xác xuất hệ thống sẽ đưa ra các chúc phúc để tác nhân lựa chọn, tăng cường đặc biệt dành cho nhân vật mà tác nhân điều khiển.</a:t>
            </a:r>
          </a:p>
          <a:p>
            <a:pPr>
              <a:lnSpc>
                <a:spcPts val="3360"/>
              </a:lnSpc>
            </a:pPr>
            <a:r>
              <a:rPr lang="en-US" sz="2400">
                <a:solidFill>
                  <a:srgbClr val="000000"/>
                </a:solidFill>
                <a:latin typeface="DejaVu Serif"/>
              </a:rPr>
              <a:t>Quản lý vật phẩm</a:t>
            </a:r>
          </a:p>
          <a:p>
            <a:pPr marL="474980" lvl="1" indent="-237489">
              <a:lnSpc>
                <a:spcPts val="3081"/>
              </a:lnSpc>
              <a:buFont typeface="Arial"/>
              <a:buChar char="•"/>
            </a:pPr>
            <a:r>
              <a:rPr lang="en-US" sz="2201">
                <a:solidFill>
                  <a:srgbClr val="000000"/>
                </a:solidFill>
                <a:latin typeface="DejaVu Serif"/>
              </a:rPr>
              <a:t>Chức năng này cho phép người chơi điều khiển nhân vật nhặt và quản lý các vật phẩm trong trò chơi.</a:t>
            </a:r>
          </a:p>
        </p:txBody>
      </p:sp>
      <p:sp>
        <p:nvSpPr>
          <p:cNvPr id="38" name="Freeform 38"/>
          <p:cNvSpPr/>
          <p:nvPr/>
        </p:nvSpPr>
        <p:spPr>
          <a:xfrm>
            <a:off x="11285137" y="2529705"/>
            <a:ext cx="6717122" cy="5275316"/>
          </a:xfrm>
          <a:custGeom>
            <a:avLst/>
            <a:gdLst/>
            <a:ahLst/>
            <a:cxnLst/>
            <a:rect l="l" t="t" r="r" b="b"/>
            <a:pathLst>
              <a:path w="6717121" h="5275315">
                <a:moveTo>
                  <a:pt x="0" y="0"/>
                </a:moveTo>
                <a:lnTo>
                  <a:pt x="6717121" y="0"/>
                </a:lnTo>
                <a:lnTo>
                  <a:pt x="6717121" y="5275314"/>
                </a:lnTo>
                <a:lnTo>
                  <a:pt x="0" y="5275314"/>
                </a:lnTo>
                <a:lnTo>
                  <a:pt x="0" y="0"/>
                </a:lnTo>
                <a:close/>
              </a:path>
            </a:pathLst>
          </a:custGeom>
          <a:blipFill>
            <a:blip r:embed="rId3"/>
            <a:stretch>
              <a:fillRect/>
            </a:stretch>
          </a:blipFill>
        </p:spPr>
        <p:txBody>
          <a:bodyPr/>
          <a:lstStyle/>
          <a:p>
            <a:endParaRPr lang="en-US" sz="1801"/>
          </a:p>
        </p:txBody>
      </p:sp>
      <p:sp>
        <p:nvSpPr>
          <p:cNvPr id="39" name="TextBox 39"/>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a:solidFill>
                  <a:srgbClr val="FFFFFF"/>
                </a:solidFill>
                <a:latin typeface="DejaVu Serif"/>
              </a:rPr>
              <a:t>PHÂN TÍCH THIẾT KẾ</a:t>
            </a:r>
          </a:p>
        </p:txBody>
      </p:sp>
      <p:sp>
        <p:nvSpPr>
          <p:cNvPr id="40" name="TextBox 40"/>
          <p:cNvSpPr txBox="1"/>
          <p:nvPr/>
        </p:nvSpPr>
        <p:spPr>
          <a:xfrm>
            <a:off x="1668527" y="1959748"/>
            <a:ext cx="4248457" cy="496674"/>
          </a:xfrm>
          <a:prstGeom prst="rect">
            <a:avLst/>
          </a:prstGeom>
        </p:spPr>
        <p:txBody>
          <a:bodyPr lIns="0" tIns="0" rIns="0" bIns="0" rtlCol="0" anchor="t">
            <a:spAutoFit/>
          </a:bodyPr>
          <a:lstStyle/>
          <a:p>
            <a:pPr>
              <a:lnSpc>
                <a:spcPts val="4201"/>
              </a:lnSpc>
            </a:pPr>
            <a:r>
              <a:rPr lang="en-US" sz="3001">
                <a:solidFill>
                  <a:srgbClr val="000000"/>
                </a:solidFill>
                <a:latin typeface="DejaVu Serif Bold"/>
              </a:rPr>
              <a:t>Danh sách Usecase</a:t>
            </a:r>
          </a:p>
        </p:txBody>
      </p:sp>
      <p:sp>
        <p:nvSpPr>
          <p:cNvPr id="41" name="TextBox 41"/>
          <p:cNvSpPr txBox="1"/>
          <p:nvPr/>
        </p:nvSpPr>
        <p:spPr>
          <a:xfrm>
            <a:off x="12611605" y="8027010"/>
            <a:ext cx="4064187" cy="366767"/>
          </a:xfrm>
          <a:prstGeom prst="rect">
            <a:avLst/>
          </a:prstGeom>
        </p:spPr>
        <p:txBody>
          <a:bodyPr lIns="0" tIns="0" rIns="0" bIns="0" rtlCol="0" anchor="t">
            <a:spAutoFit/>
          </a:bodyPr>
          <a:lstStyle/>
          <a:p>
            <a:pPr algn="ctr">
              <a:lnSpc>
                <a:spcPts val="3081"/>
              </a:lnSpc>
            </a:pPr>
            <a:r>
              <a:rPr lang="en-US" sz="2201">
                <a:solidFill>
                  <a:srgbClr val="FFFFFF"/>
                </a:solidFill>
                <a:latin typeface="DejaVu Serif"/>
              </a:rPr>
              <a:t>Hình 6. Usecase tổng quát</a:t>
            </a:r>
          </a:p>
        </p:txBody>
      </p:sp>
      <p:sp>
        <p:nvSpPr>
          <p:cNvPr id="51" name="TextBox 58">
            <a:extLst>
              <a:ext uri="{FF2B5EF4-FFF2-40B4-BE49-F238E27FC236}">
                <a16:creationId xmlns:a16="http://schemas.microsoft.com/office/drawing/2014/main" id="{543725B2-7BA0-AA2E-6926-686D64660E0F}"/>
              </a:ext>
            </a:extLst>
          </p:cNvPr>
          <p:cNvSpPr txBox="1"/>
          <p:nvPr/>
        </p:nvSpPr>
        <p:spPr>
          <a:xfrm>
            <a:off x="17377414" y="9529556"/>
            <a:ext cx="638004" cy="538609"/>
          </a:xfrm>
          <a:prstGeom prst="rect">
            <a:avLst/>
          </a:prstGeom>
        </p:spPr>
        <p:txBody>
          <a:bodyPr wrap="square" lIns="0" tIns="0" rIns="0" bIns="0" rtlCol="0" anchor="t">
            <a:spAutoFit/>
          </a:bodyPr>
          <a:lstStyle/>
          <a:p>
            <a:pPr algn="ctr">
              <a:lnSpc>
                <a:spcPts val="4200"/>
              </a:lnSpc>
            </a:pPr>
            <a:r>
              <a:rPr lang="en-US" sz="3600" dirty="0">
                <a:solidFill>
                  <a:schemeClr val="bg1"/>
                </a:solidFill>
                <a:latin typeface="DejaVu Serif"/>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2"/>
            <a:stretch>
              <a:fillRect/>
            </a:stretch>
          </a:blipFill>
        </p:spPr>
        <p:txBody>
          <a:bodyPr/>
          <a:lstStyle/>
          <a:p>
            <a:endParaRPr lang="en-US" sz="1801"/>
          </a:p>
        </p:txBody>
      </p:sp>
      <p:sp>
        <p:nvSpPr>
          <p:cNvPr id="3" name="Freeform 3"/>
          <p:cNvSpPr/>
          <p:nvPr/>
        </p:nvSpPr>
        <p:spPr>
          <a:xfrm>
            <a:off x="3556338" y="1890901"/>
            <a:ext cx="11175335" cy="6661223"/>
          </a:xfrm>
          <a:custGeom>
            <a:avLst/>
            <a:gdLst/>
            <a:ahLst/>
            <a:cxnLst/>
            <a:rect l="l" t="t" r="r" b="b"/>
            <a:pathLst>
              <a:path w="11175334" h="6661223">
                <a:moveTo>
                  <a:pt x="0" y="0"/>
                </a:moveTo>
                <a:lnTo>
                  <a:pt x="11175334" y="0"/>
                </a:lnTo>
                <a:lnTo>
                  <a:pt x="11175334" y="6661223"/>
                </a:lnTo>
                <a:lnTo>
                  <a:pt x="0" y="6661223"/>
                </a:lnTo>
                <a:lnTo>
                  <a:pt x="0" y="0"/>
                </a:lnTo>
                <a:close/>
              </a:path>
            </a:pathLst>
          </a:custGeom>
          <a:blipFill>
            <a:blip r:embed="rId3"/>
            <a:stretch>
              <a:fillRect/>
            </a:stretch>
          </a:blipFill>
        </p:spPr>
        <p:txBody>
          <a:bodyPr/>
          <a:lstStyle/>
          <a:p>
            <a:endParaRPr lang="en-US" sz="1801"/>
          </a:p>
        </p:txBody>
      </p:sp>
      <p:sp>
        <p:nvSpPr>
          <p:cNvPr id="4" name="TextBox 4"/>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dirty="0">
                <a:solidFill>
                  <a:srgbClr val="FFFFFF"/>
                </a:solidFill>
                <a:latin typeface="DejaVu Serif"/>
              </a:rPr>
              <a:t>PHÂN TÍCH THIẾT KẾ</a:t>
            </a:r>
          </a:p>
        </p:txBody>
      </p:sp>
      <p:sp>
        <p:nvSpPr>
          <p:cNvPr id="5" name="TextBox 5"/>
          <p:cNvSpPr txBox="1"/>
          <p:nvPr/>
        </p:nvSpPr>
        <p:spPr>
          <a:xfrm>
            <a:off x="7111916" y="8704521"/>
            <a:ext cx="4064187" cy="366767"/>
          </a:xfrm>
          <a:prstGeom prst="rect">
            <a:avLst/>
          </a:prstGeom>
        </p:spPr>
        <p:txBody>
          <a:bodyPr lIns="0" tIns="0" rIns="0" bIns="0" rtlCol="0" anchor="t">
            <a:spAutoFit/>
          </a:bodyPr>
          <a:lstStyle/>
          <a:p>
            <a:pPr algn="ctr">
              <a:lnSpc>
                <a:spcPts val="3081"/>
              </a:lnSpc>
            </a:pPr>
            <a:r>
              <a:rPr lang="en-US" sz="2201" dirty="0" err="1">
                <a:solidFill>
                  <a:srgbClr val="FFFFFF"/>
                </a:solidFill>
                <a:latin typeface="DejaVu Serif"/>
              </a:rPr>
              <a:t>Hình</a:t>
            </a:r>
            <a:r>
              <a:rPr lang="en-US" sz="2201" dirty="0">
                <a:solidFill>
                  <a:srgbClr val="FFFFFF"/>
                </a:solidFill>
                <a:latin typeface="DejaVu Serif"/>
              </a:rPr>
              <a:t> 7. </a:t>
            </a:r>
            <a:r>
              <a:rPr lang="en-US" sz="2201" dirty="0" err="1">
                <a:solidFill>
                  <a:srgbClr val="FFFFFF"/>
                </a:solidFill>
                <a:latin typeface="DejaVu Serif"/>
              </a:rPr>
              <a:t>Biểu</a:t>
            </a:r>
            <a:r>
              <a:rPr lang="en-US" sz="2201" dirty="0">
                <a:solidFill>
                  <a:srgbClr val="FFFFFF"/>
                </a:solidFill>
                <a:latin typeface="DejaVu Serif"/>
              </a:rPr>
              <a:t> </a:t>
            </a:r>
            <a:r>
              <a:rPr lang="en-US" sz="2201" dirty="0" err="1">
                <a:solidFill>
                  <a:srgbClr val="FFFFFF"/>
                </a:solidFill>
                <a:latin typeface="DejaVu Serif"/>
              </a:rPr>
              <a:t>đồ</a:t>
            </a:r>
            <a:r>
              <a:rPr lang="en-US" sz="2201" dirty="0">
                <a:solidFill>
                  <a:srgbClr val="FFFFFF"/>
                </a:solidFill>
                <a:latin typeface="DejaVu Serif"/>
              </a:rPr>
              <a:t> ER</a:t>
            </a:r>
          </a:p>
        </p:txBody>
      </p:sp>
      <p:sp>
        <p:nvSpPr>
          <p:cNvPr id="15" name="TextBox 58">
            <a:extLst>
              <a:ext uri="{FF2B5EF4-FFF2-40B4-BE49-F238E27FC236}">
                <a16:creationId xmlns:a16="http://schemas.microsoft.com/office/drawing/2014/main" id="{E990E0CB-C542-730A-046A-ACC5671F8C39}"/>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2260"/>
        </a:solidFill>
        <a:effectLst/>
      </p:bgPr>
    </p:bg>
    <p:spTree>
      <p:nvGrpSpPr>
        <p:cNvPr id="1" name=""/>
        <p:cNvGrpSpPr/>
        <p:nvPr/>
      </p:nvGrpSpPr>
      <p:grpSpPr>
        <a:xfrm>
          <a:off x="0" y="0"/>
          <a:ext cx="0" cy="0"/>
          <a:chOff x="0" y="0"/>
          <a:chExt cx="0" cy="0"/>
        </a:xfrm>
      </p:grpSpPr>
      <p:sp>
        <p:nvSpPr>
          <p:cNvPr id="2" name="Freeform 2"/>
          <p:cNvSpPr/>
          <p:nvPr/>
        </p:nvSpPr>
        <p:spPr>
          <a:xfrm>
            <a:off x="-346747" y="6951088"/>
            <a:ext cx="18981493" cy="4270836"/>
          </a:xfrm>
          <a:custGeom>
            <a:avLst/>
            <a:gdLst/>
            <a:ahLst/>
            <a:cxnLst/>
            <a:rect l="l" t="t" r="r" b="b"/>
            <a:pathLst>
              <a:path w="18981493" h="4270836">
                <a:moveTo>
                  <a:pt x="0" y="0"/>
                </a:moveTo>
                <a:lnTo>
                  <a:pt x="18981494" y="0"/>
                </a:lnTo>
                <a:lnTo>
                  <a:pt x="18981494" y="4270836"/>
                </a:lnTo>
                <a:lnTo>
                  <a:pt x="0" y="4270836"/>
                </a:lnTo>
                <a:lnTo>
                  <a:pt x="0" y="0"/>
                </a:lnTo>
                <a:close/>
              </a:path>
            </a:pathLst>
          </a:custGeom>
          <a:blipFill>
            <a:blip r:embed="rId4"/>
            <a:stretch>
              <a:fillRect/>
            </a:stretch>
          </a:blipFill>
        </p:spPr>
        <p:txBody>
          <a:bodyPr/>
          <a:lstStyle/>
          <a:p>
            <a:endParaRPr lang="en-US" sz="1801"/>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228657" y="1691149"/>
            <a:ext cx="14001947" cy="7896446"/>
          </a:xfrm>
          <a:prstGeom prst="rect">
            <a:avLst/>
          </a:prstGeom>
        </p:spPr>
      </p:pic>
      <p:sp>
        <p:nvSpPr>
          <p:cNvPr id="5" name="TextBox 4">
            <a:extLst>
              <a:ext uri="{FF2B5EF4-FFF2-40B4-BE49-F238E27FC236}">
                <a16:creationId xmlns:a16="http://schemas.microsoft.com/office/drawing/2014/main" id="{8C66A4E6-FBAF-5595-D94C-B228D8116B17}"/>
              </a:ext>
            </a:extLst>
          </p:cNvPr>
          <p:cNvSpPr txBox="1"/>
          <p:nvPr/>
        </p:nvSpPr>
        <p:spPr>
          <a:xfrm>
            <a:off x="705640" y="995821"/>
            <a:ext cx="7267220" cy="692497"/>
          </a:xfrm>
          <a:prstGeom prst="rect">
            <a:avLst/>
          </a:prstGeom>
        </p:spPr>
        <p:txBody>
          <a:bodyPr lIns="0" tIns="0" rIns="0" bIns="0" rtlCol="0" anchor="t">
            <a:spAutoFit/>
          </a:bodyPr>
          <a:lstStyle/>
          <a:p>
            <a:pPr>
              <a:lnSpc>
                <a:spcPts val="5401"/>
              </a:lnSpc>
            </a:pPr>
            <a:r>
              <a:rPr lang="en-US" sz="4500" dirty="0">
                <a:solidFill>
                  <a:srgbClr val="FFFFFF"/>
                </a:solidFill>
                <a:latin typeface="DejaVu Serif"/>
              </a:rPr>
              <a:t>Demo </a:t>
            </a:r>
            <a:r>
              <a:rPr lang="en-US" sz="4500" dirty="0" err="1">
                <a:solidFill>
                  <a:srgbClr val="FFFFFF"/>
                </a:solidFill>
                <a:latin typeface="DejaVu Serif"/>
              </a:rPr>
              <a:t>sản</a:t>
            </a:r>
            <a:r>
              <a:rPr lang="en-US" sz="4500" dirty="0">
                <a:solidFill>
                  <a:srgbClr val="FFFFFF"/>
                </a:solidFill>
                <a:latin typeface="DejaVu Serif"/>
              </a:rPr>
              <a:t> </a:t>
            </a:r>
            <a:r>
              <a:rPr lang="en-US" sz="4500" dirty="0" err="1">
                <a:solidFill>
                  <a:srgbClr val="FFFFFF"/>
                </a:solidFill>
                <a:latin typeface="DejaVu Serif"/>
              </a:rPr>
              <a:t>phẩm</a:t>
            </a:r>
            <a:endParaRPr lang="en-US" sz="4500" dirty="0">
              <a:solidFill>
                <a:srgbClr val="FFFFFF"/>
              </a:solidFill>
              <a:latin typeface="DejaVu Serif"/>
            </a:endParaRPr>
          </a:p>
        </p:txBody>
      </p:sp>
      <p:sp>
        <p:nvSpPr>
          <p:cNvPr id="14" name="TextBox 58">
            <a:extLst>
              <a:ext uri="{FF2B5EF4-FFF2-40B4-BE49-F238E27FC236}">
                <a16:creationId xmlns:a16="http://schemas.microsoft.com/office/drawing/2014/main" id="{AAA77284-B3C2-CE24-F800-8136DB759304}"/>
              </a:ext>
            </a:extLst>
          </p:cNvPr>
          <p:cNvSpPr txBox="1"/>
          <p:nvPr/>
        </p:nvSpPr>
        <p:spPr>
          <a:xfrm>
            <a:off x="17377416" y="9529558"/>
            <a:ext cx="638004" cy="538609"/>
          </a:xfrm>
          <a:prstGeom prst="rect">
            <a:avLst/>
          </a:prstGeom>
        </p:spPr>
        <p:txBody>
          <a:bodyPr wrap="square" lIns="0" tIns="0" rIns="0" bIns="0" rtlCol="0" anchor="t">
            <a:spAutoFit/>
          </a:bodyPr>
          <a:lstStyle/>
          <a:p>
            <a:pPr algn="ctr">
              <a:lnSpc>
                <a:spcPts val="4201"/>
              </a:lnSpc>
            </a:pPr>
            <a:r>
              <a:rPr lang="en-US" sz="3600" dirty="0">
                <a:solidFill>
                  <a:schemeClr val="bg1"/>
                </a:solidFill>
                <a:latin typeface="DejaVu Serif"/>
              </a:rPr>
              <a:t>9</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815</Words>
  <Application>Microsoft Office PowerPoint</Application>
  <PresentationFormat>Custom</PresentationFormat>
  <Paragraphs>110</Paragraphs>
  <Slides>11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Bungee Shade</vt:lpstr>
      <vt:lpstr>DejaVu Serif Bold</vt:lpstr>
      <vt:lpstr>DejaVu Serif Italics</vt:lpstr>
      <vt:lpstr>Arcade Gamer</vt:lpstr>
      <vt:lpstr>Calibri</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tốt nghiệp</dc:title>
  <cp:lastModifiedBy>duy duy</cp:lastModifiedBy>
  <cp:revision>16</cp:revision>
  <dcterms:created xsi:type="dcterms:W3CDTF">2006-08-16T00:00:00Z</dcterms:created>
  <dcterms:modified xsi:type="dcterms:W3CDTF">2024-02-03T04:42:37Z</dcterms:modified>
  <dc:identifier>DAF69pLqMuM</dc:identifier>
</cp:coreProperties>
</file>